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50"/>
  </p:notesMasterIdLst>
  <p:sldIdLst>
    <p:sldId id="256" r:id="rId5"/>
    <p:sldId id="288" r:id="rId6"/>
    <p:sldId id="297" r:id="rId7"/>
    <p:sldId id="270" r:id="rId8"/>
    <p:sldId id="352" r:id="rId9"/>
    <p:sldId id="346" r:id="rId10"/>
    <p:sldId id="292" r:id="rId11"/>
    <p:sldId id="290" r:id="rId12"/>
    <p:sldId id="305" r:id="rId13"/>
    <p:sldId id="301" r:id="rId14"/>
    <p:sldId id="308" r:id="rId15"/>
    <p:sldId id="302" r:id="rId16"/>
    <p:sldId id="307" r:id="rId17"/>
    <p:sldId id="306" r:id="rId18"/>
    <p:sldId id="304" r:id="rId19"/>
    <p:sldId id="303" r:id="rId20"/>
    <p:sldId id="291" r:id="rId21"/>
    <p:sldId id="276" r:id="rId22"/>
    <p:sldId id="257" r:id="rId23"/>
    <p:sldId id="333" r:id="rId24"/>
    <p:sldId id="337" r:id="rId25"/>
    <p:sldId id="340" r:id="rId26"/>
    <p:sldId id="338" r:id="rId27"/>
    <p:sldId id="354" r:id="rId28"/>
    <p:sldId id="345" r:id="rId29"/>
    <p:sldId id="353" r:id="rId30"/>
    <p:sldId id="322" r:id="rId31"/>
    <p:sldId id="318" r:id="rId32"/>
    <p:sldId id="347" r:id="rId33"/>
    <p:sldId id="363" r:id="rId34"/>
    <p:sldId id="364" r:id="rId35"/>
    <p:sldId id="368" r:id="rId36"/>
    <p:sldId id="365" r:id="rId37"/>
    <p:sldId id="359" r:id="rId38"/>
    <p:sldId id="339" r:id="rId39"/>
    <p:sldId id="360" r:id="rId40"/>
    <p:sldId id="358" r:id="rId41"/>
    <p:sldId id="355" r:id="rId42"/>
    <p:sldId id="311" r:id="rId43"/>
    <p:sldId id="317" r:id="rId44"/>
    <p:sldId id="319" r:id="rId45"/>
    <p:sldId id="362" r:id="rId46"/>
    <p:sldId id="366" r:id="rId47"/>
    <p:sldId id="367" r:id="rId48"/>
    <p:sldId id="315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250482"/>
    <a:srgbClr val="FFFF99"/>
    <a:srgbClr val="F6CB52"/>
    <a:srgbClr val="86A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CD0D39-D658-40B6-B628-234EB544F41D}" v="113" dt="2024-01-11T11:18:31.049"/>
    <p1510:client id="{7F48F84D-22B3-494F-BBAC-1277D184B283}" v="21" dt="2024-01-12T05:56:29.320"/>
    <p1510:client id="{C6288E27-6504-4225-83AB-0F3A6E9C4E2E}" v="190" dt="2024-01-11T11:53: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3932BD-21C3-4A50-ACE2-9831536B917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1EE601-5367-485E-BFA2-4B6D42CAD1EE}">
      <dgm:prSet/>
      <dgm:spPr/>
      <dgm:t>
        <a:bodyPr/>
        <a:lstStyle/>
        <a:p>
          <a:r>
            <a:rPr lang="zh-CN">
              <a:latin typeface="Microsoft JhengHei"/>
              <a:ea typeface="Microsoft JhengHei"/>
            </a:rPr>
            <a:t>提高點名效率：</a:t>
          </a:r>
          <a:r>
            <a:rPr lang="zh-TW">
              <a:latin typeface="Microsoft JhengHei"/>
              <a:ea typeface="Microsoft JhengHei"/>
            </a:rPr>
            <a:t>傳統的點名方式需要老師花費大量時間和精力進行，而人臉辨識技術可以在短時間內完成，節省了老師的時間和精力。</a:t>
          </a:r>
          <a:endParaRPr lang="en-US">
            <a:latin typeface="Microsoft JhengHei"/>
            <a:ea typeface="Microsoft JhengHei"/>
          </a:endParaRPr>
        </a:p>
      </dgm:t>
    </dgm:pt>
    <dgm:pt modelId="{6D3F75BB-EB34-48C7-8ADD-B98E5581D43E}" type="parTrans" cxnId="{31C8C784-1C3F-43AA-948B-9E4F9B959D16}">
      <dgm:prSet/>
      <dgm:spPr/>
      <dgm:t>
        <a:bodyPr/>
        <a:lstStyle/>
        <a:p>
          <a:endParaRPr lang="en-US"/>
        </a:p>
      </dgm:t>
    </dgm:pt>
    <dgm:pt modelId="{24EB6378-2BCD-437F-ABC9-7C34C200CBBD}" type="sibTrans" cxnId="{31C8C784-1C3F-43AA-948B-9E4F9B959D16}">
      <dgm:prSet/>
      <dgm:spPr/>
      <dgm:t>
        <a:bodyPr/>
        <a:lstStyle/>
        <a:p>
          <a:endParaRPr lang="en-US"/>
        </a:p>
      </dgm:t>
    </dgm:pt>
    <dgm:pt modelId="{4CE478CD-FBD1-461E-A714-83313344F788}">
      <dgm:prSet/>
      <dgm:spPr/>
      <dgm:t>
        <a:bodyPr/>
        <a:lstStyle/>
        <a:p>
          <a:r>
            <a:rPr lang="zh-CN">
              <a:latin typeface="Microsoft JhengHei"/>
              <a:ea typeface="Microsoft JhengHei"/>
            </a:rPr>
            <a:t>數據可視化：</a:t>
          </a:r>
          <a:r>
            <a:rPr lang="zh-TW">
              <a:latin typeface="Microsoft JhengHei"/>
              <a:ea typeface="Microsoft JhengHei"/>
            </a:rPr>
            <a:t>可及時掌握學生的出勤情況，並對缺勤或早退的學生進行相應的處理，對於學生安全也有相關保障。</a:t>
          </a:r>
          <a:endParaRPr lang="en-US">
            <a:latin typeface="Microsoft JhengHei"/>
            <a:ea typeface="Microsoft JhengHei"/>
          </a:endParaRPr>
        </a:p>
      </dgm:t>
    </dgm:pt>
    <dgm:pt modelId="{501B966E-528C-4C4D-A23D-94AEBDBD7FEF}" type="parTrans" cxnId="{AF0624AE-433C-42AD-85DF-2592B1D38B54}">
      <dgm:prSet/>
      <dgm:spPr/>
      <dgm:t>
        <a:bodyPr/>
        <a:lstStyle/>
        <a:p>
          <a:endParaRPr lang="en-US"/>
        </a:p>
      </dgm:t>
    </dgm:pt>
    <dgm:pt modelId="{0D849DAD-5E9F-4037-AEFE-1CC6618CC533}" type="sibTrans" cxnId="{AF0624AE-433C-42AD-85DF-2592B1D38B54}">
      <dgm:prSet/>
      <dgm:spPr/>
      <dgm:t>
        <a:bodyPr/>
        <a:lstStyle/>
        <a:p>
          <a:endParaRPr lang="en-US"/>
        </a:p>
      </dgm:t>
    </dgm:pt>
    <dgm:pt modelId="{C60F76DA-7544-48F5-9A3B-296F4AE861F0}">
      <dgm:prSet/>
      <dgm:spPr/>
      <dgm:t>
        <a:bodyPr/>
        <a:lstStyle/>
        <a:p>
          <a:pPr rtl="0"/>
          <a:r>
            <a:rPr lang="zh-CN">
              <a:latin typeface="Microsoft JhengHei"/>
              <a:ea typeface="Microsoft JhengHei"/>
            </a:rPr>
            <a:t>防止舞弊：可以有效防止學生通過代簽到、</a:t>
          </a:r>
          <a:r>
            <a:rPr lang="zh-CN" altLang="en-US">
              <a:latin typeface="Microsoft JhengHei"/>
              <a:ea typeface="Microsoft JhengHei"/>
            </a:rPr>
            <a:t>QR Code</a:t>
          </a:r>
          <a:r>
            <a:rPr lang="zh-CN">
              <a:latin typeface="Microsoft JhengHei"/>
              <a:ea typeface="Microsoft JhengHei"/>
            </a:rPr>
            <a:t>遠程簽到等方式進行考勤舞弊，提高了考勤管理的公平性和嚴肅性。 </a:t>
          </a:r>
          <a:endParaRPr lang="en-US">
            <a:latin typeface="Microsoft JhengHei"/>
            <a:ea typeface="Microsoft JhengHei"/>
            <a:cs typeface="Times New Roman"/>
          </a:endParaRPr>
        </a:p>
      </dgm:t>
    </dgm:pt>
    <dgm:pt modelId="{0C09CB5B-F4BD-426D-9A18-853E607A9E17}" type="parTrans" cxnId="{F9B6A6EA-C043-4FA8-B9FD-188B34C5F155}">
      <dgm:prSet/>
      <dgm:spPr/>
      <dgm:t>
        <a:bodyPr/>
        <a:lstStyle/>
        <a:p>
          <a:endParaRPr lang="en-US"/>
        </a:p>
      </dgm:t>
    </dgm:pt>
    <dgm:pt modelId="{51862FAA-8C58-4ABE-B8CE-5B65333B3598}" type="sibTrans" cxnId="{F9B6A6EA-C043-4FA8-B9FD-188B34C5F155}">
      <dgm:prSet/>
      <dgm:spPr/>
      <dgm:t>
        <a:bodyPr/>
        <a:lstStyle/>
        <a:p>
          <a:endParaRPr lang="en-US"/>
        </a:p>
      </dgm:t>
    </dgm:pt>
    <dgm:pt modelId="{090B7B3C-E913-4056-8DCF-AA7C5C4BF18F}">
      <dgm:prSet/>
      <dgm:spPr/>
      <dgm:t>
        <a:bodyPr/>
        <a:lstStyle/>
        <a:p>
          <a:r>
            <a:rPr lang="zh-CN">
              <a:latin typeface="Microsoft JhengHei"/>
              <a:ea typeface="Microsoft JhengHei"/>
            </a:rPr>
            <a:t>準確性高：</a:t>
          </a:r>
          <a:r>
            <a:rPr lang="zh-TW">
              <a:latin typeface="Microsoft JhengHei"/>
              <a:ea typeface="Microsoft JhengHei"/>
            </a:rPr>
            <a:t>人臉識別技術可快速準確的識別學生身份信息，避免了傳統點名方式中的人爲失誤，保證了考勤數據的真實性和準確性。</a:t>
          </a:r>
          <a:r>
            <a:rPr lang="zh-TW"/>
            <a:t> </a:t>
          </a:r>
          <a:endParaRPr lang="en-US"/>
        </a:p>
      </dgm:t>
    </dgm:pt>
    <dgm:pt modelId="{C493B57F-FC7E-42D6-A4F1-60D8676FBB7A}" type="parTrans" cxnId="{7717D088-4F4C-4F20-822B-580315EC4D71}">
      <dgm:prSet/>
      <dgm:spPr/>
      <dgm:t>
        <a:bodyPr/>
        <a:lstStyle/>
        <a:p>
          <a:endParaRPr lang="en-US"/>
        </a:p>
      </dgm:t>
    </dgm:pt>
    <dgm:pt modelId="{A11EB4CB-194F-42ED-A387-7AAE8B6E68F3}" type="sibTrans" cxnId="{7717D088-4F4C-4F20-822B-580315EC4D71}">
      <dgm:prSet/>
      <dgm:spPr/>
      <dgm:t>
        <a:bodyPr/>
        <a:lstStyle/>
        <a:p>
          <a:endParaRPr lang="en-US"/>
        </a:p>
      </dgm:t>
    </dgm:pt>
    <dgm:pt modelId="{9A0A76D3-4A52-4AF7-82C5-6EE56F69FE86}" type="pres">
      <dgm:prSet presAssocID="{6C3932BD-21C3-4A50-ACE2-9831536B9177}" presName="linear" presStyleCnt="0">
        <dgm:presLayoutVars>
          <dgm:animLvl val="lvl"/>
          <dgm:resizeHandles val="exact"/>
        </dgm:presLayoutVars>
      </dgm:prSet>
      <dgm:spPr/>
    </dgm:pt>
    <dgm:pt modelId="{B2AEAB87-34B9-4191-A1DF-02AB79E1B922}" type="pres">
      <dgm:prSet presAssocID="{7C1EE601-5367-485E-BFA2-4B6D42CAD1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0B43FCF-05A5-45C4-8EB8-88A8F44C4ECA}" type="pres">
      <dgm:prSet presAssocID="{24EB6378-2BCD-437F-ABC9-7C34C200CBBD}" presName="spacer" presStyleCnt="0"/>
      <dgm:spPr/>
    </dgm:pt>
    <dgm:pt modelId="{79123685-B1F4-4071-A106-7831AA4E88AC}" type="pres">
      <dgm:prSet presAssocID="{4CE478CD-FBD1-461E-A714-83313344F7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CFBE796-DE4C-4813-847B-9171F79B78BB}" type="pres">
      <dgm:prSet presAssocID="{0D849DAD-5E9F-4037-AEFE-1CC6618CC533}" presName="spacer" presStyleCnt="0"/>
      <dgm:spPr/>
    </dgm:pt>
    <dgm:pt modelId="{3409F722-8C66-40FD-8EA8-5000044A0087}" type="pres">
      <dgm:prSet presAssocID="{C60F76DA-7544-48F5-9A3B-296F4AE861F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04D57D-0E7C-4965-B02B-8A28A4225E14}" type="pres">
      <dgm:prSet presAssocID="{51862FAA-8C58-4ABE-B8CE-5B65333B3598}" presName="spacer" presStyleCnt="0"/>
      <dgm:spPr/>
    </dgm:pt>
    <dgm:pt modelId="{C1B75DA4-ECFC-48EF-BE05-E11A1E715A1E}" type="pres">
      <dgm:prSet presAssocID="{090B7B3C-E913-4056-8DCF-AA7C5C4BF18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559EA0E-602F-4313-A444-A6021B0B6552}" type="presOf" srcId="{4CE478CD-FBD1-461E-A714-83313344F788}" destId="{79123685-B1F4-4071-A106-7831AA4E88AC}" srcOrd="0" destOrd="0" presId="urn:microsoft.com/office/officeart/2005/8/layout/vList2"/>
    <dgm:cxn modelId="{FABB014C-85D6-4097-872F-2CFAC6177960}" type="presOf" srcId="{090B7B3C-E913-4056-8DCF-AA7C5C4BF18F}" destId="{C1B75DA4-ECFC-48EF-BE05-E11A1E715A1E}" srcOrd="0" destOrd="0" presId="urn:microsoft.com/office/officeart/2005/8/layout/vList2"/>
    <dgm:cxn modelId="{31C8C784-1C3F-43AA-948B-9E4F9B959D16}" srcId="{6C3932BD-21C3-4A50-ACE2-9831536B9177}" destId="{7C1EE601-5367-485E-BFA2-4B6D42CAD1EE}" srcOrd="0" destOrd="0" parTransId="{6D3F75BB-EB34-48C7-8ADD-B98E5581D43E}" sibTransId="{24EB6378-2BCD-437F-ABC9-7C34C200CBBD}"/>
    <dgm:cxn modelId="{7717D088-4F4C-4F20-822B-580315EC4D71}" srcId="{6C3932BD-21C3-4A50-ACE2-9831536B9177}" destId="{090B7B3C-E913-4056-8DCF-AA7C5C4BF18F}" srcOrd="3" destOrd="0" parTransId="{C493B57F-FC7E-42D6-A4F1-60D8676FBB7A}" sibTransId="{A11EB4CB-194F-42ED-A387-7AAE8B6E68F3}"/>
    <dgm:cxn modelId="{1FD82B8D-1D3D-4B13-A952-30FEA0B4E4D5}" type="presOf" srcId="{7C1EE601-5367-485E-BFA2-4B6D42CAD1EE}" destId="{B2AEAB87-34B9-4191-A1DF-02AB79E1B922}" srcOrd="0" destOrd="0" presId="urn:microsoft.com/office/officeart/2005/8/layout/vList2"/>
    <dgm:cxn modelId="{ED2E4BAA-3A7A-4B74-B3EB-FABD4C4477DB}" type="presOf" srcId="{C60F76DA-7544-48F5-9A3B-296F4AE861F0}" destId="{3409F722-8C66-40FD-8EA8-5000044A0087}" srcOrd="0" destOrd="0" presId="urn:microsoft.com/office/officeart/2005/8/layout/vList2"/>
    <dgm:cxn modelId="{AF0624AE-433C-42AD-85DF-2592B1D38B54}" srcId="{6C3932BD-21C3-4A50-ACE2-9831536B9177}" destId="{4CE478CD-FBD1-461E-A714-83313344F788}" srcOrd="1" destOrd="0" parTransId="{501B966E-528C-4C4D-A23D-94AEBDBD7FEF}" sibTransId="{0D849DAD-5E9F-4037-AEFE-1CC6618CC533}"/>
    <dgm:cxn modelId="{940982BA-C6A2-478C-A6C4-CA5335A5F247}" type="presOf" srcId="{6C3932BD-21C3-4A50-ACE2-9831536B9177}" destId="{9A0A76D3-4A52-4AF7-82C5-6EE56F69FE86}" srcOrd="0" destOrd="0" presId="urn:microsoft.com/office/officeart/2005/8/layout/vList2"/>
    <dgm:cxn modelId="{F9B6A6EA-C043-4FA8-B9FD-188B34C5F155}" srcId="{6C3932BD-21C3-4A50-ACE2-9831536B9177}" destId="{C60F76DA-7544-48F5-9A3B-296F4AE861F0}" srcOrd="2" destOrd="0" parTransId="{0C09CB5B-F4BD-426D-9A18-853E607A9E17}" sibTransId="{51862FAA-8C58-4ABE-B8CE-5B65333B3598}"/>
    <dgm:cxn modelId="{EB1EB4EF-E2E4-4096-A852-4AAB20AAA65A}" type="presParOf" srcId="{9A0A76D3-4A52-4AF7-82C5-6EE56F69FE86}" destId="{B2AEAB87-34B9-4191-A1DF-02AB79E1B922}" srcOrd="0" destOrd="0" presId="urn:microsoft.com/office/officeart/2005/8/layout/vList2"/>
    <dgm:cxn modelId="{570EADC8-2CA7-457B-A8EA-35D61A89127E}" type="presParOf" srcId="{9A0A76D3-4A52-4AF7-82C5-6EE56F69FE86}" destId="{D0B43FCF-05A5-45C4-8EB8-88A8F44C4ECA}" srcOrd="1" destOrd="0" presId="urn:microsoft.com/office/officeart/2005/8/layout/vList2"/>
    <dgm:cxn modelId="{557915EC-A88C-402E-B0C7-CFD4D0180AC3}" type="presParOf" srcId="{9A0A76D3-4A52-4AF7-82C5-6EE56F69FE86}" destId="{79123685-B1F4-4071-A106-7831AA4E88AC}" srcOrd="2" destOrd="0" presId="urn:microsoft.com/office/officeart/2005/8/layout/vList2"/>
    <dgm:cxn modelId="{57C4F04E-22FF-45CD-AD64-5AF3E017C1F7}" type="presParOf" srcId="{9A0A76D3-4A52-4AF7-82C5-6EE56F69FE86}" destId="{3CFBE796-DE4C-4813-847B-9171F79B78BB}" srcOrd="3" destOrd="0" presId="urn:microsoft.com/office/officeart/2005/8/layout/vList2"/>
    <dgm:cxn modelId="{B1BE3C60-E8C3-49D6-8D92-D97F02652373}" type="presParOf" srcId="{9A0A76D3-4A52-4AF7-82C5-6EE56F69FE86}" destId="{3409F722-8C66-40FD-8EA8-5000044A0087}" srcOrd="4" destOrd="0" presId="urn:microsoft.com/office/officeart/2005/8/layout/vList2"/>
    <dgm:cxn modelId="{FE239743-D717-4EE3-BBEB-6A322E624FFE}" type="presParOf" srcId="{9A0A76D3-4A52-4AF7-82C5-6EE56F69FE86}" destId="{3504D57D-0E7C-4965-B02B-8A28A4225E14}" srcOrd="5" destOrd="0" presId="urn:microsoft.com/office/officeart/2005/8/layout/vList2"/>
    <dgm:cxn modelId="{C0677DE0-B061-4F7B-883B-21ED7108F428}" type="presParOf" srcId="{9A0A76D3-4A52-4AF7-82C5-6EE56F69FE86}" destId="{C1B75DA4-ECFC-48EF-BE05-E11A1E715A1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52B901-752E-4F6A-ACC2-FBDF089E0AB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2B8E9B-FB15-4476-A69F-DE728E2034D7}">
      <dgm:prSet/>
      <dgm:spPr/>
      <dgm:t>
        <a:bodyPr/>
        <a:lstStyle/>
        <a:p>
          <a:r>
            <a:rPr lang="zh-TW" b="1">
              <a:latin typeface="Times New Roman"/>
              <a:ea typeface="Microsoft JhengHei"/>
              <a:cs typeface="Times New Roman"/>
            </a:rPr>
            <a:t>卷積神經網路</a:t>
          </a:r>
          <a:r>
            <a:rPr lang="zh-TW" altLang="en-US" b="1">
              <a:latin typeface="Times New Roman"/>
              <a:ea typeface="Microsoft JhengHei"/>
              <a:cs typeface="Times New Roman"/>
            </a:rPr>
            <a:t>基本</a:t>
          </a:r>
          <a:r>
            <a:rPr lang="zh-TW" b="1">
              <a:latin typeface="Times New Roman"/>
              <a:ea typeface="Microsoft JhengHei"/>
              <a:cs typeface="Times New Roman"/>
            </a:rPr>
            <a:t>架構：</a:t>
          </a:r>
          <a:endParaRPr lang="en-US">
            <a:latin typeface="Times New Roman"/>
            <a:ea typeface="Microsoft JhengHei"/>
            <a:cs typeface="Times New Roman"/>
          </a:endParaRPr>
        </a:p>
      </dgm:t>
    </dgm:pt>
    <dgm:pt modelId="{BB9C3704-F340-465F-ACCF-65D6E4AE5E3E}" type="parTrans" cxnId="{1B818D85-6678-4722-8BA8-4F859F06C702}">
      <dgm:prSet/>
      <dgm:spPr/>
      <dgm:t>
        <a:bodyPr/>
        <a:lstStyle/>
        <a:p>
          <a:endParaRPr lang="en-US"/>
        </a:p>
      </dgm:t>
    </dgm:pt>
    <dgm:pt modelId="{6A2A7AB8-6ADE-4827-ADEB-63B1042E4E55}" type="sibTrans" cxnId="{1B818D85-6678-4722-8BA8-4F859F06C702}">
      <dgm:prSet/>
      <dgm:spPr/>
      <dgm:t>
        <a:bodyPr/>
        <a:lstStyle/>
        <a:p>
          <a:endParaRPr lang="en-US"/>
        </a:p>
      </dgm:t>
    </dgm:pt>
    <dgm:pt modelId="{6E89FBEB-DA04-4BD7-84A6-30C925903B19}">
      <dgm:prSet/>
      <dgm:spPr/>
      <dgm:t>
        <a:bodyPr/>
        <a:lstStyle/>
        <a:p>
          <a:r>
            <a:rPr lang="zh-TW">
              <a:latin typeface="Times New Roman"/>
              <a:ea typeface="Microsoft JhengHei"/>
              <a:cs typeface="Times New Roman"/>
            </a:rPr>
            <a:t>卷積層（</a:t>
          </a:r>
          <a:r>
            <a:rPr lang="zh-TW">
              <a:latin typeface="Times New Roman"/>
              <a:cs typeface="Times New Roman"/>
            </a:rPr>
            <a:t>Convolution layer</a:t>
          </a:r>
          <a:r>
            <a:rPr lang="zh-TW">
              <a:latin typeface="Times New Roman"/>
              <a:ea typeface="Microsoft JhengHei"/>
              <a:cs typeface="Times New Roman"/>
            </a:rPr>
            <a:t>）：提取特徵，並尋找重要的特徵。</a:t>
          </a:r>
          <a:endParaRPr lang="en-US">
            <a:latin typeface="Times New Roman"/>
            <a:ea typeface="Microsoft JhengHei"/>
            <a:cs typeface="Times New Roman"/>
          </a:endParaRPr>
        </a:p>
      </dgm:t>
    </dgm:pt>
    <dgm:pt modelId="{196140D2-ABF2-4BA9-803B-54A0DCF88FB2}" type="parTrans" cxnId="{A480CCDE-68EF-4C03-83DB-091F6BC53763}">
      <dgm:prSet/>
      <dgm:spPr/>
      <dgm:t>
        <a:bodyPr/>
        <a:lstStyle/>
        <a:p>
          <a:endParaRPr lang="en-US"/>
        </a:p>
      </dgm:t>
    </dgm:pt>
    <dgm:pt modelId="{58AAE273-B5A2-4905-87FC-C34E99669C68}" type="sibTrans" cxnId="{A480CCDE-68EF-4C03-83DB-091F6BC53763}">
      <dgm:prSet/>
      <dgm:spPr/>
      <dgm:t>
        <a:bodyPr/>
        <a:lstStyle/>
        <a:p>
          <a:endParaRPr lang="en-US"/>
        </a:p>
      </dgm:t>
    </dgm:pt>
    <dgm:pt modelId="{EAF11035-1ABE-47D9-9EDB-B91432896141}">
      <dgm:prSet/>
      <dgm:spPr/>
      <dgm:t>
        <a:bodyPr/>
        <a:lstStyle/>
        <a:p>
          <a:pPr rtl="0"/>
          <a:r>
            <a:rPr lang="zh-TW">
              <a:latin typeface="Times New Roman"/>
              <a:ea typeface="Microsoft JhengHei"/>
              <a:cs typeface="Times New Roman"/>
            </a:rPr>
            <a:t>池化層（</a:t>
          </a:r>
          <a:r>
            <a:rPr lang="zh-TW">
              <a:latin typeface="Times New Roman"/>
              <a:cs typeface="Times New Roman"/>
            </a:rPr>
            <a:t>Pooling Layer</a:t>
          </a:r>
          <a:r>
            <a:rPr lang="zh-TW">
              <a:latin typeface="Times New Roman"/>
              <a:ea typeface="Microsoft JhengHei"/>
              <a:cs typeface="Times New Roman"/>
            </a:rPr>
            <a:t>）：</a:t>
          </a:r>
          <a:r>
            <a:rPr lang="zh-TW" b="0">
              <a:solidFill>
                <a:schemeClr val="tx1"/>
              </a:solidFill>
              <a:latin typeface="Microsoft JhengHei"/>
              <a:ea typeface="Microsoft JhengHei"/>
            </a:rPr>
            <a:t>減少特徵圖的大小，同時保留重要的特徵</a:t>
          </a:r>
          <a:r>
            <a:rPr lang="zh-TW" b="0">
              <a:solidFill>
                <a:srgbClr val="000000"/>
              </a:solidFill>
              <a:latin typeface="Microsoft JhengHei"/>
              <a:ea typeface="Microsoft JhengHei"/>
              <a:cs typeface="Times New Roman"/>
            </a:rPr>
            <a:t>。</a:t>
          </a:r>
        </a:p>
      </dgm:t>
    </dgm:pt>
    <dgm:pt modelId="{1693A91F-9ECB-4A99-838C-20D6E4EC3671}" type="parTrans" cxnId="{BB4B187B-E4A2-408E-BBF4-9E7823A2EFFA}">
      <dgm:prSet/>
      <dgm:spPr/>
      <dgm:t>
        <a:bodyPr/>
        <a:lstStyle/>
        <a:p>
          <a:endParaRPr lang="en-US"/>
        </a:p>
      </dgm:t>
    </dgm:pt>
    <dgm:pt modelId="{9599469A-7D80-4D09-A485-5E9F67026000}" type="sibTrans" cxnId="{BB4B187B-E4A2-408E-BBF4-9E7823A2EFFA}">
      <dgm:prSet/>
      <dgm:spPr/>
      <dgm:t>
        <a:bodyPr/>
        <a:lstStyle/>
        <a:p>
          <a:endParaRPr lang="en-US"/>
        </a:p>
      </dgm:t>
    </dgm:pt>
    <dgm:pt modelId="{3F2A85FB-2468-481A-8189-2186C48D34E9}">
      <dgm:prSet phldr="0"/>
      <dgm:spPr/>
      <dgm:t>
        <a:bodyPr/>
        <a:lstStyle/>
        <a:p>
          <a:r>
            <a:rPr lang="zh-TW" altLang="en-US">
              <a:latin typeface="Times New Roman"/>
              <a:ea typeface="Microsoft JhengHei"/>
              <a:cs typeface="Times New Roman"/>
            </a:rPr>
            <a:t>全連接層</a:t>
          </a:r>
          <a:r>
            <a:rPr lang="zh-TW">
              <a:latin typeface="Times New Roman"/>
              <a:ea typeface="Microsoft JhengHei"/>
              <a:cs typeface="Times New Roman"/>
            </a:rPr>
            <a:t>（</a:t>
          </a:r>
          <a:r>
            <a:rPr lang="en-US" altLang="zh-TW">
              <a:latin typeface="Times New Roman"/>
              <a:ea typeface="等线 Light"/>
            </a:rPr>
            <a:t>FC</a:t>
          </a:r>
          <a:r>
            <a:rPr lang="en-US" altLang="zh-TW">
              <a:latin typeface="Times New Roman"/>
              <a:ea typeface="等线 Light"/>
              <a:cs typeface="Times New Roman"/>
            </a:rPr>
            <a:t> Layer</a:t>
          </a:r>
          <a:r>
            <a:rPr lang="zh-TW">
              <a:latin typeface="Times New Roman"/>
              <a:ea typeface="Microsoft JhengHei"/>
              <a:cs typeface="Times New Roman"/>
            </a:rPr>
            <a:t>）：</a:t>
          </a:r>
          <a:r>
            <a:rPr lang="zh-TW" altLang="en-US">
              <a:solidFill>
                <a:schemeClr val="tx1"/>
              </a:solidFill>
              <a:latin typeface="Times New Roman"/>
              <a:ea typeface="Microsoft JhengHei"/>
            </a:rPr>
            <a:t>用於分類任務。以得到最後的分類結果</a:t>
          </a:r>
          <a:r>
            <a:rPr lang="zh-TW" altLang="en-US">
              <a:latin typeface="Times New Roman"/>
              <a:ea typeface="Microsoft JhengHei"/>
            </a:rPr>
            <a:t>。</a:t>
          </a:r>
          <a:endParaRPr lang="zh-TW" altLang="en-US"/>
        </a:p>
      </dgm:t>
    </dgm:pt>
    <dgm:pt modelId="{B48FCF2C-EA2A-48BF-9CB4-A48C9491A808}" type="parTrans" cxnId="{CBCCE7C7-291B-4714-BA9E-993EEAC0AECC}">
      <dgm:prSet/>
      <dgm:spPr/>
    </dgm:pt>
    <dgm:pt modelId="{A367E77A-8E1F-4F6E-B928-4A90DAD6EEF1}" type="sibTrans" cxnId="{CBCCE7C7-291B-4714-BA9E-993EEAC0AECC}">
      <dgm:prSet/>
      <dgm:spPr/>
    </dgm:pt>
    <dgm:pt modelId="{DFE0F02A-F6C4-4B35-86CB-5775A7D9E277}" type="pres">
      <dgm:prSet presAssocID="{E652B901-752E-4F6A-ACC2-FBDF089E0A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CAAF28-14B9-4A29-A1E2-39C3F1FA6697}" type="pres">
      <dgm:prSet presAssocID="{3F2B8E9B-FB15-4476-A69F-DE728E2034D7}" presName="hierRoot1" presStyleCnt="0"/>
      <dgm:spPr/>
    </dgm:pt>
    <dgm:pt modelId="{018D781B-6DE5-4B52-AB9E-1BFBECF9F697}" type="pres">
      <dgm:prSet presAssocID="{3F2B8E9B-FB15-4476-A69F-DE728E2034D7}" presName="composite" presStyleCnt="0"/>
      <dgm:spPr/>
    </dgm:pt>
    <dgm:pt modelId="{DD152513-41DC-4B90-9B67-59C8AB7E0087}" type="pres">
      <dgm:prSet presAssocID="{3F2B8E9B-FB15-4476-A69F-DE728E2034D7}" presName="background" presStyleLbl="node0" presStyleIdx="0" presStyleCnt="1"/>
      <dgm:spPr/>
    </dgm:pt>
    <dgm:pt modelId="{96DEA106-4CEA-4DCA-9093-919C328E3EAA}" type="pres">
      <dgm:prSet presAssocID="{3F2B8E9B-FB15-4476-A69F-DE728E2034D7}" presName="text" presStyleLbl="fgAcc0" presStyleIdx="0" presStyleCnt="1">
        <dgm:presLayoutVars>
          <dgm:chPref val="3"/>
        </dgm:presLayoutVars>
      </dgm:prSet>
      <dgm:spPr/>
    </dgm:pt>
    <dgm:pt modelId="{250834E3-0BEB-4A05-8224-920DF2E1BF7C}" type="pres">
      <dgm:prSet presAssocID="{3F2B8E9B-FB15-4476-A69F-DE728E2034D7}" presName="hierChild2" presStyleCnt="0"/>
      <dgm:spPr/>
    </dgm:pt>
    <dgm:pt modelId="{2EAC7182-80A0-4876-9D6F-AB816B82E1FC}" type="pres">
      <dgm:prSet presAssocID="{196140D2-ABF2-4BA9-803B-54A0DCF88FB2}" presName="Name10" presStyleLbl="parChTrans1D2" presStyleIdx="0" presStyleCnt="3"/>
      <dgm:spPr/>
    </dgm:pt>
    <dgm:pt modelId="{1E17F988-2806-432C-B49B-35D4E3A92704}" type="pres">
      <dgm:prSet presAssocID="{6E89FBEB-DA04-4BD7-84A6-30C925903B19}" presName="hierRoot2" presStyleCnt="0"/>
      <dgm:spPr/>
    </dgm:pt>
    <dgm:pt modelId="{F84FAD63-54FC-484F-97B1-FC44F87126F9}" type="pres">
      <dgm:prSet presAssocID="{6E89FBEB-DA04-4BD7-84A6-30C925903B19}" presName="composite2" presStyleCnt="0"/>
      <dgm:spPr/>
    </dgm:pt>
    <dgm:pt modelId="{3E223174-BCB6-432E-A0F6-68CC4C3AF46D}" type="pres">
      <dgm:prSet presAssocID="{6E89FBEB-DA04-4BD7-84A6-30C925903B19}" presName="background2" presStyleLbl="node2" presStyleIdx="0" presStyleCnt="3"/>
      <dgm:spPr/>
    </dgm:pt>
    <dgm:pt modelId="{598D2447-C3BD-4B32-B12C-82930B502228}" type="pres">
      <dgm:prSet presAssocID="{6E89FBEB-DA04-4BD7-84A6-30C925903B19}" presName="text2" presStyleLbl="fgAcc2" presStyleIdx="0" presStyleCnt="3">
        <dgm:presLayoutVars>
          <dgm:chPref val="3"/>
        </dgm:presLayoutVars>
      </dgm:prSet>
      <dgm:spPr/>
    </dgm:pt>
    <dgm:pt modelId="{23B28750-AE59-44E3-8BD4-531189A07318}" type="pres">
      <dgm:prSet presAssocID="{6E89FBEB-DA04-4BD7-84A6-30C925903B19}" presName="hierChild3" presStyleCnt="0"/>
      <dgm:spPr/>
    </dgm:pt>
    <dgm:pt modelId="{ED4949D7-A65D-40E0-A543-5CFAC07DB778}" type="pres">
      <dgm:prSet presAssocID="{1693A91F-9ECB-4A99-838C-20D6E4EC3671}" presName="Name10" presStyleLbl="parChTrans1D2" presStyleIdx="1" presStyleCnt="3"/>
      <dgm:spPr/>
    </dgm:pt>
    <dgm:pt modelId="{29DB42FD-4A06-4A8B-B4B9-9D8CC770B25A}" type="pres">
      <dgm:prSet presAssocID="{EAF11035-1ABE-47D9-9EDB-B91432896141}" presName="hierRoot2" presStyleCnt="0"/>
      <dgm:spPr/>
    </dgm:pt>
    <dgm:pt modelId="{BC52D46A-D24C-43FC-9EA9-79F8AE2DBB1E}" type="pres">
      <dgm:prSet presAssocID="{EAF11035-1ABE-47D9-9EDB-B91432896141}" presName="composite2" presStyleCnt="0"/>
      <dgm:spPr/>
    </dgm:pt>
    <dgm:pt modelId="{FAA7BD03-57C2-4797-BB80-B3EA3929B2B5}" type="pres">
      <dgm:prSet presAssocID="{EAF11035-1ABE-47D9-9EDB-B91432896141}" presName="background2" presStyleLbl="node2" presStyleIdx="1" presStyleCnt="3"/>
      <dgm:spPr/>
    </dgm:pt>
    <dgm:pt modelId="{FDADFB71-F7B4-4D37-BD08-120E5FAB3F6A}" type="pres">
      <dgm:prSet presAssocID="{EAF11035-1ABE-47D9-9EDB-B91432896141}" presName="text2" presStyleLbl="fgAcc2" presStyleIdx="1" presStyleCnt="3">
        <dgm:presLayoutVars>
          <dgm:chPref val="3"/>
        </dgm:presLayoutVars>
      </dgm:prSet>
      <dgm:spPr/>
    </dgm:pt>
    <dgm:pt modelId="{8A9BE517-2D14-47B7-A5C9-63F761182631}" type="pres">
      <dgm:prSet presAssocID="{EAF11035-1ABE-47D9-9EDB-B91432896141}" presName="hierChild3" presStyleCnt="0"/>
      <dgm:spPr/>
    </dgm:pt>
    <dgm:pt modelId="{C7299729-7ED5-4B70-B639-17D3C747E4F3}" type="pres">
      <dgm:prSet presAssocID="{B48FCF2C-EA2A-48BF-9CB4-A48C9491A808}" presName="Name10" presStyleLbl="parChTrans1D2" presStyleIdx="2" presStyleCnt="3"/>
      <dgm:spPr/>
    </dgm:pt>
    <dgm:pt modelId="{89C07BEF-8805-4CEA-9652-821DBBEAEF7D}" type="pres">
      <dgm:prSet presAssocID="{3F2A85FB-2468-481A-8189-2186C48D34E9}" presName="hierRoot2" presStyleCnt="0"/>
      <dgm:spPr/>
    </dgm:pt>
    <dgm:pt modelId="{70D82E6C-0B77-427C-A818-DC32A5CF4311}" type="pres">
      <dgm:prSet presAssocID="{3F2A85FB-2468-481A-8189-2186C48D34E9}" presName="composite2" presStyleCnt="0"/>
      <dgm:spPr/>
    </dgm:pt>
    <dgm:pt modelId="{BDE937AA-76DF-4D4B-A7CB-B3153C228B96}" type="pres">
      <dgm:prSet presAssocID="{3F2A85FB-2468-481A-8189-2186C48D34E9}" presName="background2" presStyleLbl="node2" presStyleIdx="2" presStyleCnt="3"/>
      <dgm:spPr/>
    </dgm:pt>
    <dgm:pt modelId="{82943E44-8705-47A4-8E51-369810843177}" type="pres">
      <dgm:prSet presAssocID="{3F2A85FB-2468-481A-8189-2186C48D34E9}" presName="text2" presStyleLbl="fgAcc2" presStyleIdx="2" presStyleCnt="3">
        <dgm:presLayoutVars>
          <dgm:chPref val="3"/>
        </dgm:presLayoutVars>
      </dgm:prSet>
      <dgm:spPr/>
    </dgm:pt>
    <dgm:pt modelId="{2CCE526D-98A6-4777-9BA4-D32483D3FEE2}" type="pres">
      <dgm:prSet presAssocID="{3F2A85FB-2468-481A-8189-2186C48D34E9}" presName="hierChild3" presStyleCnt="0"/>
      <dgm:spPr/>
    </dgm:pt>
  </dgm:ptLst>
  <dgm:cxnLst>
    <dgm:cxn modelId="{C362961C-F759-4218-918A-BB9A61C3EF77}" type="presOf" srcId="{3F2B8E9B-FB15-4476-A69F-DE728E2034D7}" destId="{96DEA106-4CEA-4DCA-9093-919C328E3EAA}" srcOrd="0" destOrd="0" presId="urn:microsoft.com/office/officeart/2005/8/layout/hierarchy1"/>
    <dgm:cxn modelId="{9D767435-0B00-42B5-8A42-67DE5FF674BA}" type="presOf" srcId="{EAF11035-1ABE-47D9-9EDB-B91432896141}" destId="{FDADFB71-F7B4-4D37-BD08-120E5FAB3F6A}" srcOrd="0" destOrd="0" presId="urn:microsoft.com/office/officeart/2005/8/layout/hierarchy1"/>
    <dgm:cxn modelId="{01FEBB40-F2D5-41B8-8BAD-F63D204DDA51}" type="presOf" srcId="{E652B901-752E-4F6A-ACC2-FBDF089E0AB8}" destId="{DFE0F02A-F6C4-4B35-86CB-5775A7D9E277}" srcOrd="0" destOrd="0" presId="urn:microsoft.com/office/officeart/2005/8/layout/hierarchy1"/>
    <dgm:cxn modelId="{BB4B187B-E4A2-408E-BBF4-9E7823A2EFFA}" srcId="{3F2B8E9B-FB15-4476-A69F-DE728E2034D7}" destId="{EAF11035-1ABE-47D9-9EDB-B91432896141}" srcOrd="1" destOrd="0" parTransId="{1693A91F-9ECB-4A99-838C-20D6E4EC3671}" sibTransId="{9599469A-7D80-4D09-A485-5E9F67026000}"/>
    <dgm:cxn modelId="{30D9ED80-EA3E-4A3F-A2A0-2DAA9265BABC}" type="presOf" srcId="{1693A91F-9ECB-4A99-838C-20D6E4EC3671}" destId="{ED4949D7-A65D-40E0-A543-5CFAC07DB778}" srcOrd="0" destOrd="0" presId="urn:microsoft.com/office/officeart/2005/8/layout/hierarchy1"/>
    <dgm:cxn modelId="{1B818D85-6678-4722-8BA8-4F859F06C702}" srcId="{E652B901-752E-4F6A-ACC2-FBDF089E0AB8}" destId="{3F2B8E9B-FB15-4476-A69F-DE728E2034D7}" srcOrd="0" destOrd="0" parTransId="{BB9C3704-F340-465F-ACCF-65D6E4AE5E3E}" sibTransId="{6A2A7AB8-6ADE-4827-ADEB-63B1042E4E55}"/>
    <dgm:cxn modelId="{D38FD78F-917D-42F5-A68B-08682E240CC7}" type="presOf" srcId="{B48FCF2C-EA2A-48BF-9CB4-A48C9491A808}" destId="{C7299729-7ED5-4B70-B639-17D3C747E4F3}" srcOrd="0" destOrd="0" presId="urn:microsoft.com/office/officeart/2005/8/layout/hierarchy1"/>
    <dgm:cxn modelId="{B8E036BB-63E9-424B-A23A-4DBF84E9D956}" type="presOf" srcId="{6E89FBEB-DA04-4BD7-84A6-30C925903B19}" destId="{598D2447-C3BD-4B32-B12C-82930B502228}" srcOrd="0" destOrd="0" presId="urn:microsoft.com/office/officeart/2005/8/layout/hierarchy1"/>
    <dgm:cxn modelId="{87478FBD-D3F5-4B43-9662-52106AD3BD65}" type="presOf" srcId="{3F2A85FB-2468-481A-8189-2186C48D34E9}" destId="{82943E44-8705-47A4-8E51-369810843177}" srcOrd="0" destOrd="0" presId="urn:microsoft.com/office/officeart/2005/8/layout/hierarchy1"/>
    <dgm:cxn modelId="{CBCCE7C7-291B-4714-BA9E-993EEAC0AECC}" srcId="{3F2B8E9B-FB15-4476-A69F-DE728E2034D7}" destId="{3F2A85FB-2468-481A-8189-2186C48D34E9}" srcOrd="2" destOrd="0" parTransId="{B48FCF2C-EA2A-48BF-9CB4-A48C9491A808}" sibTransId="{A367E77A-8E1F-4F6E-B928-4A90DAD6EEF1}"/>
    <dgm:cxn modelId="{A480CCDE-68EF-4C03-83DB-091F6BC53763}" srcId="{3F2B8E9B-FB15-4476-A69F-DE728E2034D7}" destId="{6E89FBEB-DA04-4BD7-84A6-30C925903B19}" srcOrd="0" destOrd="0" parTransId="{196140D2-ABF2-4BA9-803B-54A0DCF88FB2}" sibTransId="{58AAE273-B5A2-4905-87FC-C34E99669C68}"/>
    <dgm:cxn modelId="{848BA9EA-7D6A-45E5-AF43-230627533640}" type="presOf" srcId="{196140D2-ABF2-4BA9-803B-54A0DCF88FB2}" destId="{2EAC7182-80A0-4876-9D6F-AB816B82E1FC}" srcOrd="0" destOrd="0" presId="urn:microsoft.com/office/officeart/2005/8/layout/hierarchy1"/>
    <dgm:cxn modelId="{30998B48-9A05-453C-B4A1-3B7701149BDD}" type="presParOf" srcId="{DFE0F02A-F6C4-4B35-86CB-5775A7D9E277}" destId="{EECAAF28-14B9-4A29-A1E2-39C3F1FA6697}" srcOrd="0" destOrd="0" presId="urn:microsoft.com/office/officeart/2005/8/layout/hierarchy1"/>
    <dgm:cxn modelId="{BE5ACDA8-79D9-46AD-9973-9DED59F332E1}" type="presParOf" srcId="{EECAAF28-14B9-4A29-A1E2-39C3F1FA6697}" destId="{018D781B-6DE5-4B52-AB9E-1BFBECF9F697}" srcOrd="0" destOrd="0" presId="urn:microsoft.com/office/officeart/2005/8/layout/hierarchy1"/>
    <dgm:cxn modelId="{B19232AF-DE3A-4CD3-AA4A-B8CA9A4FC500}" type="presParOf" srcId="{018D781B-6DE5-4B52-AB9E-1BFBECF9F697}" destId="{DD152513-41DC-4B90-9B67-59C8AB7E0087}" srcOrd="0" destOrd="0" presId="urn:microsoft.com/office/officeart/2005/8/layout/hierarchy1"/>
    <dgm:cxn modelId="{F93CF436-DBE5-436D-9673-D712D884A5A7}" type="presParOf" srcId="{018D781B-6DE5-4B52-AB9E-1BFBECF9F697}" destId="{96DEA106-4CEA-4DCA-9093-919C328E3EAA}" srcOrd="1" destOrd="0" presId="urn:microsoft.com/office/officeart/2005/8/layout/hierarchy1"/>
    <dgm:cxn modelId="{2444CA6A-1529-4E8B-98CC-A05931327B0B}" type="presParOf" srcId="{EECAAF28-14B9-4A29-A1E2-39C3F1FA6697}" destId="{250834E3-0BEB-4A05-8224-920DF2E1BF7C}" srcOrd="1" destOrd="0" presId="urn:microsoft.com/office/officeart/2005/8/layout/hierarchy1"/>
    <dgm:cxn modelId="{E7A251AA-7C04-45A6-961A-B7C2ABE577CE}" type="presParOf" srcId="{250834E3-0BEB-4A05-8224-920DF2E1BF7C}" destId="{2EAC7182-80A0-4876-9D6F-AB816B82E1FC}" srcOrd="0" destOrd="0" presId="urn:microsoft.com/office/officeart/2005/8/layout/hierarchy1"/>
    <dgm:cxn modelId="{101F7DF2-85B3-466A-87D5-682FDCB16556}" type="presParOf" srcId="{250834E3-0BEB-4A05-8224-920DF2E1BF7C}" destId="{1E17F988-2806-432C-B49B-35D4E3A92704}" srcOrd="1" destOrd="0" presId="urn:microsoft.com/office/officeart/2005/8/layout/hierarchy1"/>
    <dgm:cxn modelId="{B59F2D53-3156-4817-96F6-35878E9A927D}" type="presParOf" srcId="{1E17F988-2806-432C-B49B-35D4E3A92704}" destId="{F84FAD63-54FC-484F-97B1-FC44F87126F9}" srcOrd="0" destOrd="0" presId="urn:microsoft.com/office/officeart/2005/8/layout/hierarchy1"/>
    <dgm:cxn modelId="{BF35F17C-12BE-42CE-B6BC-C22F2266BCAA}" type="presParOf" srcId="{F84FAD63-54FC-484F-97B1-FC44F87126F9}" destId="{3E223174-BCB6-432E-A0F6-68CC4C3AF46D}" srcOrd="0" destOrd="0" presId="urn:microsoft.com/office/officeart/2005/8/layout/hierarchy1"/>
    <dgm:cxn modelId="{515CDFB6-0BC4-41DB-9A07-C2A708F0E287}" type="presParOf" srcId="{F84FAD63-54FC-484F-97B1-FC44F87126F9}" destId="{598D2447-C3BD-4B32-B12C-82930B502228}" srcOrd="1" destOrd="0" presId="urn:microsoft.com/office/officeart/2005/8/layout/hierarchy1"/>
    <dgm:cxn modelId="{754C1C2D-1D9C-45B3-8606-72D52C8C4E6F}" type="presParOf" srcId="{1E17F988-2806-432C-B49B-35D4E3A92704}" destId="{23B28750-AE59-44E3-8BD4-531189A07318}" srcOrd="1" destOrd="0" presId="urn:microsoft.com/office/officeart/2005/8/layout/hierarchy1"/>
    <dgm:cxn modelId="{50205DDB-1908-4D84-9587-A3F8C2DA1A48}" type="presParOf" srcId="{250834E3-0BEB-4A05-8224-920DF2E1BF7C}" destId="{ED4949D7-A65D-40E0-A543-5CFAC07DB778}" srcOrd="2" destOrd="0" presId="urn:microsoft.com/office/officeart/2005/8/layout/hierarchy1"/>
    <dgm:cxn modelId="{297C463B-7F55-45A0-AC7D-B8E28A36C603}" type="presParOf" srcId="{250834E3-0BEB-4A05-8224-920DF2E1BF7C}" destId="{29DB42FD-4A06-4A8B-B4B9-9D8CC770B25A}" srcOrd="3" destOrd="0" presId="urn:microsoft.com/office/officeart/2005/8/layout/hierarchy1"/>
    <dgm:cxn modelId="{FB1108E8-C7EA-4BF1-9269-3ACBB7BDCE65}" type="presParOf" srcId="{29DB42FD-4A06-4A8B-B4B9-9D8CC770B25A}" destId="{BC52D46A-D24C-43FC-9EA9-79F8AE2DBB1E}" srcOrd="0" destOrd="0" presId="urn:microsoft.com/office/officeart/2005/8/layout/hierarchy1"/>
    <dgm:cxn modelId="{9365499E-36BA-4D9B-8137-8DE7E4E9B5C9}" type="presParOf" srcId="{BC52D46A-D24C-43FC-9EA9-79F8AE2DBB1E}" destId="{FAA7BD03-57C2-4797-BB80-B3EA3929B2B5}" srcOrd="0" destOrd="0" presId="urn:microsoft.com/office/officeart/2005/8/layout/hierarchy1"/>
    <dgm:cxn modelId="{C6683C21-6B31-43E2-81F7-61EAC6A49784}" type="presParOf" srcId="{BC52D46A-D24C-43FC-9EA9-79F8AE2DBB1E}" destId="{FDADFB71-F7B4-4D37-BD08-120E5FAB3F6A}" srcOrd="1" destOrd="0" presId="urn:microsoft.com/office/officeart/2005/8/layout/hierarchy1"/>
    <dgm:cxn modelId="{FB168AA9-69E9-4E73-A1D5-9F9D464CE93D}" type="presParOf" srcId="{29DB42FD-4A06-4A8B-B4B9-9D8CC770B25A}" destId="{8A9BE517-2D14-47B7-A5C9-63F761182631}" srcOrd="1" destOrd="0" presId="urn:microsoft.com/office/officeart/2005/8/layout/hierarchy1"/>
    <dgm:cxn modelId="{DAB12350-7D1B-488C-993C-D3A7732A7831}" type="presParOf" srcId="{250834E3-0BEB-4A05-8224-920DF2E1BF7C}" destId="{C7299729-7ED5-4B70-B639-17D3C747E4F3}" srcOrd="4" destOrd="0" presId="urn:microsoft.com/office/officeart/2005/8/layout/hierarchy1"/>
    <dgm:cxn modelId="{3E951471-B56F-49BC-9CF5-158C7C3CAF05}" type="presParOf" srcId="{250834E3-0BEB-4A05-8224-920DF2E1BF7C}" destId="{89C07BEF-8805-4CEA-9652-821DBBEAEF7D}" srcOrd="5" destOrd="0" presId="urn:microsoft.com/office/officeart/2005/8/layout/hierarchy1"/>
    <dgm:cxn modelId="{878A83CF-1DEE-49A2-B3EC-E1E9D2104C68}" type="presParOf" srcId="{89C07BEF-8805-4CEA-9652-821DBBEAEF7D}" destId="{70D82E6C-0B77-427C-A818-DC32A5CF4311}" srcOrd="0" destOrd="0" presId="urn:microsoft.com/office/officeart/2005/8/layout/hierarchy1"/>
    <dgm:cxn modelId="{71D11EE0-D17A-49AD-B78B-F64A3489E2B5}" type="presParOf" srcId="{70D82E6C-0B77-427C-A818-DC32A5CF4311}" destId="{BDE937AA-76DF-4D4B-A7CB-B3153C228B96}" srcOrd="0" destOrd="0" presId="urn:microsoft.com/office/officeart/2005/8/layout/hierarchy1"/>
    <dgm:cxn modelId="{5E601F9F-ABD6-45BF-9379-22401902BC44}" type="presParOf" srcId="{70D82E6C-0B77-427C-A818-DC32A5CF4311}" destId="{82943E44-8705-47A4-8E51-369810843177}" srcOrd="1" destOrd="0" presId="urn:microsoft.com/office/officeart/2005/8/layout/hierarchy1"/>
    <dgm:cxn modelId="{BAC22D44-4872-45AF-AABC-0FB8F1494EFC}" type="presParOf" srcId="{89C07BEF-8805-4CEA-9652-821DBBEAEF7D}" destId="{2CCE526D-98A6-4777-9BA4-D32483D3FEE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EAB87-34B9-4191-A1DF-02AB79E1B922}">
      <dsp:nvSpPr>
        <dsp:cNvPr id="0" name=""/>
        <dsp:cNvSpPr/>
      </dsp:nvSpPr>
      <dsp:spPr>
        <a:xfrm>
          <a:off x="0" y="21233"/>
          <a:ext cx="6245265" cy="1347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>
              <a:latin typeface="Microsoft JhengHei"/>
              <a:ea typeface="Microsoft JhengHei"/>
            </a:rPr>
            <a:t>提高點名效率：</a:t>
          </a:r>
          <a:r>
            <a:rPr lang="zh-TW" sz="1800" kern="1200">
              <a:latin typeface="Microsoft JhengHei"/>
              <a:ea typeface="Microsoft JhengHei"/>
            </a:rPr>
            <a:t>傳統的點名方式需要老師花費大量時間和精力進行，而人臉辨識技術可以在短時間內完成，節省了老師的時間和精力。</a:t>
          </a:r>
          <a:endParaRPr lang="en-US" sz="1800" kern="1200">
            <a:latin typeface="Microsoft JhengHei"/>
            <a:ea typeface="Microsoft JhengHei"/>
          </a:endParaRPr>
        </a:p>
      </dsp:txBody>
      <dsp:txXfrm>
        <a:off x="65796" y="87029"/>
        <a:ext cx="6113673" cy="1216248"/>
      </dsp:txXfrm>
    </dsp:sp>
    <dsp:sp modelId="{79123685-B1F4-4071-A106-7831AA4E88AC}">
      <dsp:nvSpPr>
        <dsp:cNvPr id="0" name=""/>
        <dsp:cNvSpPr/>
      </dsp:nvSpPr>
      <dsp:spPr>
        <a:xfrm>
          <a:off x="0" y="1420913"/>
          <a:ext cx="6245265" cy="134784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>
              <a:latin typeface="Microsoft JhengHei"/>
              <a:ea typeface="Microsoft JhengHei"/>
            </a:rPr>
            <a:t>數據可視化：</a:t>
          </a:r>
          <a:r>
            <a:rPr lang="zh-TW" sz="1800" kern="1200">
              <a:latin typeface="Microsoft JhengHei"/>
              <a:ea typeface="Microsoft JhengHei"/>
            </a:rPr>
            <a:t>可及時掌握學生的出勤情況，並對缺勤或早退的學生進行相應的處理，對於學生安全也有相關保障。</a:t>
          </a:r>
          <a:endParaRPr lang="en-US" sz="1800" kern="1200">
            <a:latin typeface="Microsoft JhengHei"/>
            <a:ea typeface="Microsoft JhengHei"/>
          </a:endParaRPr>
        </a:p>
      </dsp:txBody>
      <dsp:txXfrm>
        <a:off x="65796" y="1486709"/>
        <a:ext cx="6113673" cy="1216248"/>
      </dsp:txXfrm>
    </dsp:sp>
    <dsp:sp modelId="{3409F722-8C66-40FD-8EA8-5000044A0087}">
      <dsp:nvSpPr>
        <dsp:cNvPr id="0" name=""/>
        <dsp:cNvSpPr/>
      </dsp:nvSpPr>
      <dsp:spPr>
        <a:xfrm>
          <a:off x="0" y="2820593"/>
          <a:ext cx="6245265" cy="134784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>
              <a:latin typeface="Microsoft JhengHei"/>
              <a:ea typeface="Microsoft JhengHei"/>
            </a:rPr>
            <a:t>防止舞弊：可以有效防止學生通過代簽到、</a:t>
          </a:r>
          <a:r>
            <a:rPr lang="zh-CN" altLang="en-US" sz="1800" kern="1200">
              <a:latin typeface="Microsoft JhengHei"/>
              <a:ea typeface="Microsoft JhengHei"/>
            </a:rPr>
            <a:t>QR Code</a:t>
          </a:r>
          <a:r>
            <a:rPr lang="zh-CN" sz="1800" kern="1200">
              <a:latin typeface="Microsoft JhengHei"/>
              <a:ea typeface="Microsoft JhengHei"/>
            </a:rPr>
            <a:t>遠程簽到等方式進行考勤舞弊，提高了考勤管理的公平性和嚴肅性。 </a:t>
          </a:r>
          <a:endParaRPr lang="en-US" sz="1800" kern="1200">
            <a:latin typeface="Microsoft JhengHei"/>
            <a:ea typeface="Microsoft JhengHei"/>
            <a:cs typeface="Times New Roman"/>
          </a:endParaRPr>
        </a:p>
      </dsp:txBody>
      <dsp:txXfrm>
        <a:off x="65796" y="2886389"/>
        <a:ext cx="6113673" cy="1216248"/>
      </dsp:txXfrm>
    </dsp:sp>
    <dsp:sp modelId="{C1B75DA4-ECFC-48EF-BE05-E11A1E715A1E}">
      <dsp:nvSpPr>
        <dsp:cNvPr id="0" name=""/>
        <dsp:cNvSpPr/>
      </dsp:nvSpPr>
      <dsp:spPr>
        <a:xfrm>
          <a:off x="0" y="4220273"/>
          <a:ext cx="6245265" cy="13478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>
              <a:latin typeface="Microsoft JhengHei"/>
              <a:ea typeface="Microsoft JhengHei"/>
            </a:rPr>
            <a:t>準確性高：</a:t>
          </a:r>
          <a:r>
            <a:rPr lang="zh-TW" sz="1800" kern="1200">
              <a:latin typeface="Microsoft JhengHei"/>
              <a:ea typeface="Microsoft JhengHei"/>
            </a:rPr>
            <a:t>人臉識別技術可快速準確的識別學生身份信息，避免了傳統點名方式中的人爲失誤，保證了考勤數據的真實性和準確性。</a:t>
          </a:r>
          <a:r>
            <a:rPr lang="zh-TW" sz="1800" kern="1200"/>
            <a:t> </a:t>
          </a:r>
          <a:endParaRPr lang="en-US" sz="1800" kern="1200"/>
        </a:p>
      </dsp:txBody>
      <dsp:txXfrm>
        <a:off x="65796" y="4286069"/>
        <a:ext cx="6113673" cy="1216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99729-7ED5-4B70-B639-17D3C747E4F3}">
      <dsp:nvSpPr>
        <dsp:cNvPr id="0" name=""/>
        <dsp:cNvSpPr/>
      </dsp:nvSpPr>
      <dsp:spPr>
        <a:xfrm>
          <a:off x="5516530" y="2428491"/>
          <a:ext cx="3914957" cy="931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4845"/>
              </a:lnTo>
              <a:lnTo>
                <a:pt x="3914957" y="634845"/>
              </a:lnTo>
              <a:lnTo>
                <a:pt x="3914957" y="9315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949D7-A65D-40E0-A543-5CFAC07DB778}">
      <dsp:nvSpPr>
        <dsp:cNvPr id="0" name=""/>
        <dsp:cNvSpPr/>
      </dsp:nvSpPr>
      <dsp:spPr>
        <a:xfrm>
          <a:off x="5470810" y="2428491"/>
          <a:ext cx="91440" cy="9315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15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AC7182-80A0-4876-9D6F-AB816B82E1FC}">
      <dsp:nvSpPr>
        <dsp:cNvPr id="0" name=""/>
        <dsp:cNvSpPr/>
      </dsp:nvSpPr>
      <dsp:spPr>
        <a:xfrm>
          <a:off x="1601573" y="2428491"/>
          <a:ext cx="3914957" cy="931581"/>
        </a:xfrm>
        <a:custGeom>
          <a:avLst/>
          <a:gdLst/>
          <a:ahLst/>
          <a:cxnLst/>
          <a:rect l="0" t="0" r="0" b="0"/>
          <a:pathLst>
            <a:path>
              <a:moveTo>
                <a:pt x="3914957" y="0"/>
              </a:moveTo>
              <a:lnTo>
                <a:pt x="3914957" y="634845"/>
              </a:lnTo>
              <a:lnTo>
                <a:pt x="0" y="634845"/>
              </a:lnTo>
              <a:lnTo>
                <a:pt x="0" y="9315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52513-41DC-4B90-9B67-59C8AB7E0087}">
      <dsp:nvSpPr>
        <dsp:cNvPr id="0" name=""/>
        <dsp:cNvSpPr/>
      </dsp:nvSpPr>
      <dsp:spPr>
        <a:xfrm>
          <a:off x="3914957" y="394493"/>
          <a:ext cx="3203146" cy="2033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EA106-4CEA-4DCA-9093-919C328E3EAA}">
      <dsp:nvSpPr>
        <dsp:cNvPr id="0" name=""/>
        <dsp:cNvSpPr/>
      </dsp:nvSpPr>
      <dsp:spPr>
        <a:xfrm>
          <a:off x="4270862" y="732603"/>
          <a:ext cx="3203146" cy="2033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b="1" kern="1200">
              <a:latin typeface="Times New Roman"/>
              <a:ea typeface="Microsoft JhengHei"/>
              <a:cs typeface="Times New Roman"/>
            </a:rPr>
            <a:t>卷積神經網路</a:t>
          </a:r>
          <a:r>
            <a:rPr lang="zh-TW" altLang="en-US" sz="2100" b="1" kern="1200">
              <a:latin typeface="Times New Roman"/>
              <a:ea typeface="Microsoft JhengHei"/>
              <a:cs typeface="Times New Roman"/>
            </a:rPr>
            <a:t>基本</a:t>
          </a:r>
          <a:r>
            <a:rPr lang="zh-TW" sz="2100" b="1" kern="1200">
              <a:latin typeface="Times New Roman"/>
              <a:ea typeface="Microsoft JhengHei"/>
              <a:cs typeface="Times New Roman"/>
            </a:rPr>
            <a:t>架構：</a:t>
          </a:r>
          <a:endParaRPr lang="en-US" sz="2100" kern="1200">
            <a:latin typeface="Times New Roman"/>
            <a:ea typeface="Microsoft JhengHei"/>
            <a:cs typeface="Times New Roman"/>
          </a:endParaRPr>
        </a:p>
      </dsp:txBody>
      <dsp:txXfrm>
        <a:off x="4330436" y="792177"/>
        <a:ext cx="3083998" cy="1914850"/>
      </dsp:txXfrm>
    </dsp:sp>
    <dsp:sp modelId="{3E223174-BCB6-432E-A0F6-68CC4C3AF46D}">
      <dsp:nvSpPr>
        <dsp:cNvPr id="0" name=""/>
        <dsp:cNvSpPr/>
      </dsp:nvSpPr>
      <dsp:spPr>
        <a:xfrm>
          <a:off x="0" y="3360073"/>
          <a:ext cx="3203146" cy="2033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D2447-C3BD-4B32-B12C-82930B502228}">
      <dsp:nvSpPr>
        <dsp:cNvPr id="0" name=""/>
        <dsp:cNvSpPr/>
      </dsp:nvSpPr>
      <dsp:spPr>
        <a:xfrm>
          <a:off x="355905" y="3698183"/>
          <a:ext cx="3203146" cy="2033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>
              <a:latin typeface="Times New Roman"/>
              <a:ea typeface="Microsoft JhengHei"/>
              <a:cs typeface="Times New Roman"/>
            </a:rPr>
            <a:t>卷積層（</a:t>
          </a:r>
          <a:r>
            <a:rPr lang="zh-TW" sz="2100" kern="1200">
              <a:latin typeface="Times New Roman"/>
              <a:cs typeface="Times New Roman"/>
            </a:rPr>
            <a:t>Convolution layer</a:t>
          </a:r>
          <a:r>
            <a:rPr lang="zh-TW" sz="2100" kern="1200">
              <a:latin typeface="Times New Roman"/>
              <a:ea typeface="Microsoft JhengHei"/>
              <a:cs typeface="Times New Roman"/>
            </a:rPr>
            <a:t>）：提取特徵，並尋找重要的特徵。</a:t>
          </a:r>
          <a:endParaRPr lang="en-US" sz="2100" kern="1200">
            <a:latin typeface="Times New Roman"/>
            <a:ea typeface="Microsoft JhengHei"/>
            <a:cs typeface="Times New Roman"/>
          </a:endParaRPr>
        </a:p>
      </dsp:txBody>
      <dsp:txXfrm>
        <a:off x="415479" y="3757757"/>
        <a:ext cx="3083998" cy="1914850"/>
      </dsp:txXfrm>
    </dsp:sp>
    <dsp:sp modelId="{FAA7BD03-57C2-4797-BB80-B3EA3929B2B5}">
      <dsp:nvSpPr>
        <dsp:cNvPr id="0" name=""/>
        <dsp:cNvSpPr/>
      </dsp:nvSpPr>
      <dsp:spPr>
        <a:xfrm>
          <a:off x="3914957" y="3360073"/>
          <a:ext cx="3203146" cy="2033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DFB71-F7B4-4D37-BD08-120E5FAB3F6A}">
      <dsp:nvSpPr>
        <dsp:cNvPr id="0" name=""/>
        <dsp:cNvSpPr/>
      </dsp:nvSpPr>
      <dsp:spPr>
        <a:xfrm>
          <a:off x="4270862" y="3698183"/>
          <a:ext cx="3203146" cy="2033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>
              <a:latin typeface="Times New Roman"/>
              <a:ea typeface="Microsoft JhengHei"/>
              <a:cs typeface="Times New Roman"/>
            </a:rPr>
            <a:t>池化層（</a:t>
          </a:r>
          <a:r>
            <a:rPr lang="zh-TW" sz="2100" kern="1200">
              <a:latin typeface="Times New Roman"/>
              <a:cs typeface="Times New Roman"/>
            </a:rPr>
            <a:t>Pooling Layer</a:t>
          </a:r>
          <a:r>
            <a:rPr lang="zh-TW" sz="2100" kern="1200">
              <a:latin typeface="Times New Roman"/>
              <a:ea typeface="Microsoft JhengHei"/>
              <a:cs typeface="Times New Roman"/>
            </a:rPr>
            <a:t>）：</a:t>
          </a:r>
          <a:r>
            <a:rPr lang="zh-TW" sz="2100" b="0" kern="1200">
              <a:solidFill>
                <a:schemeClr val="tx1"/>
              </a:solidFill>
              <a:latin typeface="Microsoft JhengHei"/>
              <a:ea typeface="Microsoft JhengHei"/>
            </a:rPr>
            <a:t>減少特徵圖的大小，同時保留重要的特徵</a:t>
          </a:r>
          <a:r>
            <a:rPr lang="zh-TW" sz="2100" b="0" kern="1200">
              <a:solidFill>
                <a:srgbClr val="000000"/>
              </a:solidFill>
              <a:latin typeface="Microsoft JhengHei"/>
              <a:ea typeface="Microsoft JhengHei"/>
              <a:cs typeface="Times New Roman"/>
            </a:rPr>
            <a:t>。</a:t>
          </a:r>
        </a:p>
      </dsp:txBody>
      <dsp:txXfrm>
        <a:off x="4330436" y="3757757"/>
        <a:ext cx="3083998" cy="1914850"/>
      </dsp:txXfrm>
    </dsp:sp>
    <dsp:sp modelId="{BDE937AA-76DF-4D4B-A7CB-B3153C228B96}">
      <dsp:nvSpPr>
        <dsp:cNvPr id="0" name=""/>
        <dsp:cNvSpPr/>
      </dsp:nvSpPr>
      <dsp:spPr>
        <a:xfrm>
          <a:off x="7829914" y="3360073"/>
          <a:ext cx="3203146" cy="2033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43E44-8705-47A4-8E51-369810843177}">
      <dsp:nvSpPr>
        <dsp:cNvPr id="0" name=""/>
        <dsp:cNvSpPr/>
      </dsp:nvSpPr>
      <dsp:spPr>
        <a:xfrm>
          <a:off x="8185819" y="3698183"/>
          <a:ext cx="3203146" cy="2033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latin typeface="Times New Roman"/>
              <a:ea typeface="Microsoft JhengHei"/>
              <a:cs typeface="Times New Roman"/>
            </a:rPr>
            <a:t>全連接層</a:t>
          </a:r>
          <a:r>
            <a:rPr lang="zh-TW" sz="2100" kern="1200">
              <a:latin typeface="Times New Roman"/>
              <a:ea typeface="Microsoft JhengHei"/>
              <a:cs typeface="Times New Roman"/>
            </a:rPr>
            <a:t>（</a:t>
          </a:r>
          <a:r>
            <a:rPr lang="en-US" altLang="zh-TW" sz="2100" kern="1200">
              <a:latin typeface="Times New Roman"/>
              <a:ea typeface="等线 Light"/>
            </a:rPr>
            <a:t>FC</a:t>
          </a:r>
          <a:r>
            <a:rPr lang="en-US" altLang="zh-TW" sz="2100" kern="1200">
              <a:latin typeface="Times New Roman"/>
              <a:ea typeface="等线 Light"/>
              <a:cs typeface="Times New Roman"/>
            </a:rPr>
            <a:t> Layer</a:t>
          </a:r>
          <a:r>
            <a:rPr lang="zh-TW" sz="2100" kern="1200">
              <a:latin typeface="Times New Roman"/>
              <a:ea typeface="Microsoft JhengHei"/>
              <a:cs typeface="Times New Roman"/>
            </a:rPr>
            <a:t>）：</a:t>
          </a:r>
          <a:r>
            <a:rPr lang="zh-TW" altLang="en-US" sz="2100" kern="1200">
              <a:solidFill>
                <a:schemeClr val="tx1"/>
              </a:solidFill>
              <a:latin typeface="Times New Roman"/>
              <a:ea typeface="Microsoft JhengHei"/>
            </a:rPr>
            <a:t>用於分類任務。以得到最後的分類結果</a:t>
          </a:r>
          <a:r>
            <a:rPr lang="zh-TW" altLang="en-US" sz="2100" kern="1200">
              <a:latin typeface="Times New Roman"/>
              <a:ea typeface="Microsoft JhengHei"/>
            </a:rPr>
            <a:t>。</a:t>
          </a:r>
          <a:endParaRPr lang="zh-TW" altLang="en-US" sz="2100" kern="1200"/>
        </a:p>
      </dsp:txBody>
      <dsp:txXfrm>
        <a:off x="8245393" y="3757757"/>
        <a:ext cx="3083998" cy="1914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38CD3-BEFF-4860-BCF8-AEBAFC7B63F6}" type="datetimeFigureOut">
              <a:t>2025/3/7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8050E-D332-46AC-9255-C47E69BF3532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34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000000"/>
                </a:solidFill>
                <a:latin typeface="微軟正黑體"/>
                <a:ea typeface="微軟正黑體"/>
              </a:rPr>
              <a:t>關聯：1.結構化資料   2.</a:t>
            </a:r>
            <a:r>
              <a:rPr lang="zh-TW" altLang="en-US" sz="1800" dirty="0">
                <a:solidFill>
                  <a:srgbClr val="000000"/>
                </a:solidFill>
                <a:latin typeface="微軟正黑體"/>
                <a:ea typeface="微軟正黑體"/>
              </a:rPr>
              <a:t>使資料之間有明確的關聯    3.對於已經有明確的資料格式，並預計未來不會有大幅度的變更，且更著重在資料操作的準確性與一致性（</a:t>
            </a:r>
            <a:r>
              <a:rPr lang="en-US" altLang="zh-TW" sz="1800" dirty="0">
                <a:solidFill>
                  <a:srgbClr val="000000"/>
                </a:solidFill>
                <a:latin typeface="微軟正黑體"/>
                <a:ea typeface="微軟正黑體"/>
              </a:rPr>
              <a:t>ACID</a:t>
            </a:r>
            <a:r>
              <a:rPr lang="zh-TW" altLang="en-US" sz="1800" dirty="0">
                <a:solidFill>
                  <a:srgbClr val="000000"/>
                </a:solidFill>
                <a:latin typeface="微軟正黑體"/>
                <a:ea typeface="微軟正黑體"/>
              </a:rPr>
              <a:t>）</a:t>
            </a:r>
            <a:endParaRPr lang="zh-CN" altLang="en-US" sz="1800" dirty="0">
              <a:solidFill>
                <a:srgbClr val="000000"/>
              </a:solidFill>
              <a:latin typeface="微軟正黑體"/>
              <a:ea typeface="微軟正黑體"/>
            </a:endParaRPr>
          </a:p>
          <a:p>
            <a:endParaRPr lang="zh-TW" altLang="en-US" sz="1800" dirty="0">
              <a:solidFill>
                <a:srgbClr val="000000"/>
              </a:solidFill>
              <a:latin typeface="微軟正黑體"/>
              <a:ea typeface="微軟正黑體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軟正黑體"/>
                <a:ea typeface="微軟正黑體"/>
              </a:rPr>
              <a:t>非關聯：</a:t>
            </a:r>
            <a:r>
              <a:rPr lang="en-US" altLang="zh-CN" sz="1800" dirty="0">
                <a:solidFill>
                  <a:srgbClr val="000000"/>
                </a:solidFill>
                <a:latin typeface="微軟正黑體"/>
                <a:ea typeface="微軟正黑體"/>
              </a:rPr>
              <a:t>1.</a:t>
            </a:r>
            <a:r>
              <a:rPr lang="zh-CN" altLang="en-US" sz="1800" dirty="0">
                <a:solidFill>
                  <a:srgbClr val="000000"/>
                </a:solidFill>
                <a:latin typeface="微軟正黑體"/>
                <a:ea typeface="微軟正黑體"/>
              </a:rPr>
              <a:t>結構化、半結構化、非結構化資料   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微軟正黑體"/>
                <a:ea typeface="微軟正黑體"/>
              </a:rPr>
              <a:t>2.</a:t>
            </a:r>
            <a:r>
              <a:rPr lang="en-US" altLang="zh-TW" sz="1800" dirty="0">
                <a:solidFill>
                  <a:srgbClr val="000000"/>
                </a:solidFill>
                <a:latin typeface="微軟正黑體"/>
                <a:ea typeface="微軟正黑體"/>
              </a:rPr>
              <a:t>collection</a:t>
            </a:r>
            <a:r>
              <a:rPr lang="zh-TW" altLang="en-US" sz="1800" dirty="0">
                <a:solidFill>
                  <a:srgbClr val="000000"/>
                </a:solidFill>
                <a:latin typeface="微軟正黑體"/>
                <a:ea typeface="微軟正黑體"/>
              </a:rPr>
              <a:t> 中每筆資料為一份</a:t>
            </a:r>
            <a:r>
              <a:rPr lang="en-US" altLang="zh-TW" sz="1800" dirty="0">
                <a:solidFill>
                  <a:srgbClr val="000000"/>
                </a:solidFill>
                <a:latin typeface="微軟正黑體"/>
                <a:ea typeface="微軟正黑體"/>
              </a:rPr>
              <a:t>document，</a:t>
            </a:r>
            <a:r>
              <a:rPr lang="zh-TW" altLang="en-US" dirty="0">
                <a:solidFill>
                  <a:srgbClr val="000000"/>
                </a:solidFill>
                <a:ea typeface="新細明體"/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document</a:t>
            </a:r>
            <a:r>
              <a:rPr lang="en-US" altLang="zh-TW" sz="1800" dirty="0" err="1">
                <a:solidFill>
                  <a:srgbClr val="000000"/>
                </a:solidFill>
                <a:latin typeface="微軟正黑體"/>
                <a:ea typeface="微軟正黑體"/>
              </a:rPr>
              <a:t>裡有資料欄位field，格式不須一致</a:t>
            </a:r>
            <a:r>
              <a:rPr lang="en-US" altLang="zh-TW" sz="1800" dirty="0">
                <a:solidFill>
                  <a:srgbClr val="000000"/>
                </a:solidFill>
                <a:latin typeface="微軟正黑體"/>
                <a:ea typeface="微軟正黑體"/>
              </a:rPr>
              <a:t>，</a:t>
            </a:r>
            <a:r>
              <a:rPr lang="zh-TW" altLang="en-US" sz="1800" dirty="0">
                <a:solidFill>
                  <a:srgbClr val="000000"/>
                </a:solidFill>
                <a:latin typeface="微軟正黑體"/>
                <a:ea typeface="微軟正黑體"/>
              </a:rPr>
              <a:t>資料之間不須有明確的關聯</a:t>
            </a:r>
            <a:endParaRPr lang="zh-TW" dirty="0"/>
          </a:p>
          <a:p>
            <a:r>
              <a:rPr lang="zh-TW" altLang="en-US" sz="1800" dirty="0">
                <a:solidFill>
                  <a:srgbClr val="000000"/>
                </a:solidFill>
                <a:latin typeface="微軟正黑體"/>
                <a:ea typeface="微軟正黑體"/>
              </a:rPr>
              <a:t>3.對於資料格式不確定，希望保留未來可以彈性調整的空間，且資料之間沒有複雜的關聯，較著重在快速讀取資料與可用性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050E-D332-46AC-9255-C47E69BF3532}" type="slidenum"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35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>
                <a:solidFill>
                  <a:srgbClr val="333333"/>
                </a:solidFill>
                <a:ea typeface="微軟正黑體"/>
              </a:rPr>
              <a:t>合乎成本效益：如果您使用 </a:t>
            </a:r>
            <a:r>
              <a:rPr lang="en-US" altLang="zh-TW" sz="2400">
                <a:solidFill>
                  <a:srgbClr val="333333"/>
                </a:solidFill>
                <a:ea typeface="微軟正黑體"/>
              </a:rPr>
              <a:t>MongoDB </a:t>
            </a:r>
            <a:r>
              <a:rPr lang="zh-TW" altLang="en-US" sz="2400">
                <a:solidFill>
                  <a:srgbClr val="333333"/>
                </a:solidFill>
                <a:ea typeface="微軟正黑體"/>
              </a:rPr>
              <a:t>的雲端版本 </a:t>
            </a:r>
            <a:r>
              <a:rPr lang="en-US" altLang="zh-TW" sz="2400">
                <a:solidFill>
                  <a:srgbClr val="333333"/>
                </a:solidFill>
                <a:ea typeface="微軟正黑體"/>
              </a:rPr>
              <a:t>MongoDB Atlas </a:t>
            </a:r>
            <a:r>
              <a:rPr lang="zh-TW" altLang="en-US" sz="2400">
                <a:solidFill>
                  <a:srgbClr val="333333"/>
                </a:solidFill>
                <a:ea typeface="微軟正黑體"/>
              </a:rPr>
              <a:t>的話，能夠選擇最符合需求的付費方案</a:t>
            </a:r>
            <a:endParaRPr lang="zh-TW" altLang="en-US" sz="2400">
              <a:solidFill>
                <a:srgbClr val="333333"/>
              </a:solidFill>
              <a:ea typeface="微軟正黑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050E-D332-46AC-9255-C47E69BF3532}" type="slidenum"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856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4A50AE-DE22-63CE-F027-79F2C3802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5FDF87-EC56-B67C-F43D-547FF3313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F5A853-8AA8-49F0-B39C-5CD6D5BC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D93616-F389-CE88-1D73-D80DD583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EDFA71-1ADC-E2E5-A161-CA726A50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39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7221A-3B17-81EF-0DED-0C086E51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3FE78F-F070-C17D-558C-8ABA63BB3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8F8B0-F131-E116-65AD-D45B39D7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34FB90-B55E-CF7F-31B5-F677492B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63C92E-A41B-C27A-FD15-252F5864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84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E05541A-3638-4FB3-61CE-E15C70AAB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01A3C41-9A29-D5BD-3E9D-784A37463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D039FC-EFAA-0749-869D-8CFFB12A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7BC62A-E434-1D4C-D739-DF2DBE87E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702003-48DB-E140-8639-E7FFD842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782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D2D78-761B-B630-500C-9B959F06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0B47D-671A-8EEF-041B-C09B6D8DC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CA79D5-A650-688F-A03D-3DF00266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6CA398-684F-D70B-1F56-2D27F8EB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1CF19F-B007-8966-7F0F-FB1F5DA1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08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0E3691-7780-9510-72BB-EEE02665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2E7100-6C26-412D-750B-15C60355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F985D3-5C9C-4F49-21B7-4F8A044AC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941679-0292-B987-156A-41D72044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806683-B14B-09F2-5108-05BCE196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976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995778-434F-BABD-E177-4F732885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936309-0F13-15C0-59B7-EE8FE5421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2503BF-4D35-B12F-4D20-DB93A06F7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357BAD-1467-1B70-D1BD-F41233F1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E21DAE-3D92-42C9-D171-6D2B85A4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AD21C8-48D9-A110-A5A8-CE7EC015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49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C958D3-CEBA-C5B0-2A72-465372BE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AE8EAD-509E-2480-7AE7-6AB35C4FE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D43659-BA81-0EB3-9BA4-339B6195F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DF68EA-31BD-BD45-F75F-B7BC39CF4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9C5C60-5B9C-E02C-F041-14BEA5CDA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13CDA4-0F51-5F55-2C01-3AEA91ED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354F87-D939-FF97-E5FF-55B995B7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F808C8-90F9-CE31-789B-9038FA0B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8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E8286-D516-EB7A-E43C-9E9AB021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487817-753E-DF6E-FEA1-C91973AC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C244C7-D0AD-76A1-6FA9-C404F160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A13758-097A-2BAD-9AB7-5148C22D8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82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373AFC7-2EC7-574B-9D8B-C494CC81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61FC3EA-86F2-A7AC-86AF-7DCBC87B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1C904A-EE87-D112-54AE-16C4D5A6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66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BE5E6-0E55-DAB0-D001-C05D4484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4E43BF-C3A3-C5B1-2A2A-A1B89BEB9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68D187-0928-36EB-4355-23076EC87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111512-9F42-6B4B-3B96-98322EEC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66267B-65C9-EEBF-BA44-A3473351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F9AC4B-4C97-B4D8-FD3C-DF006BFD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37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4E82B-9742-D8D2-EA17-75C1F6AA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BF0B4B-533B-DD88-E9DC-8BC26367B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D7A4AC-1A58-2AA4-29CB-98E6FD4BB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A2D05C-1DD0-DF40-1E47-EF217C1B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923986-1FE0-7E9C-A910-209922BD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B179B9-B0FA-200B-7158-F3573E36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24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1C1CC3-526F-9491-8B5B-55D203E9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728823-EA19-E27A-50DC-91DA70388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973FB4-56BF-FD46-EF72-4CC1A3767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9F68B-29AA-4476-AE7A-9FAA98CEFF2E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595ABC-6FE1-FD29-B9B6-FF44F096C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7B8F8F-3C76-A895-7229-D63FA9FCD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9A86F-F898-44FB-85FE-03EE42772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60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人臉辨識新知| Face8 台灣臉霸人臉辨識引擎| 研勤科技PAPAGO!">
            <a:extLst>
              <a:ext uri="{FF2B5EF4-FFF2-40B4-BE49-F238E27FC236}">
                <a16:creationId xmlns:a16="http://schemas.microsoft.com/office/drawing/2014/main" id="{C1ADA9E1-66D8-7902-3F5D-47A66DE9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9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9971A7-40DA-DBE6-3F7C-B31BFDCB7C87}"/>
              </a:ext>
            </a:extLst>
          </p:cNvPr>
          <p:cNvSpPr txBox="1"/>
          <p:nvPr/>
        </p:nvSpPr>
        <p:spPr>
          <a:xfrm>
            <a:off x="677185" y="4109874"/>
            <a:ext cx="5082986" cy="10008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組員：</a:t>
            </a:r>
            <a:endParaRPr lang="en-US" altLang="zh-TW" sz="140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400">
                <a:solidFill>
                  <a:schemeClr val="bg1"/>
                </a:solidFill>
                <a:latin typeface="新宋体"/>
                <a:ea typeface="新宋体"/>
              </a:rPr>
              <a:t>S0863050 企管四 蔡語如 </a:t>
            </a:r>
            <a:r>
              <a:rPr lang="en-US" altLang="zh-TW" sz="1400">
                <a:solidFill>
                  <a:schemeClr val="bg1"/>
                </a:solidFill>
                <a:latin typeface="NSimSun"/>
                <a:ea typeface="NSimSun"/>
              </a:rPr>
              <a:t>S0961030 </a:t>
            </a:r>
            <a:r>
              <a:rPr lang="zh-TW" altLang="en-US" sz="1400">
                <a:solidFill>
                  <a:schemeClr val="bg1"/>
                </a:solidFill>
                <a:latin typeface="NSimSun"/>
                <a:ea typeface="NSimSun"/>
              </a:rPr>
              <a:t>資管</a:t>
            </a:r>
            <a:r>
              <a:rPr lang="en-US" altLang="zh-TW" sz="1400">
                <a:solidFill>
                  <a:schemeClr val="bg1"/>
                </a:solidFill>
                <a:latin typeface="NSimSun"/>
                <a:ea typeface="NSimSun"/>
              </a:rPr>
              <a:t>四</a:t>
            </a:r>
            <a:r>
              <a:rPr lang="zh-TW" altLang="en-US" sz="1400">
                <a:solidFill>
                  <a:schemeClr val="bg1"/>
                </a:solidFill>
                <a:latin typeface="NSimSun"/>
                <a:ea typeface="NSimSun"/>
              </a:rPr>
              <a:t> 何雯儀</a:t>
            </a:r>
          </a:p>
          <a:p>
            <a:pPr algn="just">
              <a:lnSpc>
                <a:spcPct val="150000"/>
              </a:lnSpc>
            </a:pPr>
            <a:r>
              <a:rPr lang="zh-TW" altLang="en-US" sz="1400">
                <a:solidFill>
                  <a:schemeClr val="bg1"/>
                </a:solidFill>
                <a:latin typeface="新宋体"/>
                <a:ea typeface="新宋体"/>
              </a:rPr>
              <a:t>S0941015 資管四</a:t>
            </a:r>
            <a:r>
              <a:rPr lang="zh-TW" altLang="en-US" sz="1400">
                <a:solidFill>
                  <a:schemeClr val="bg1"/>
                </a:solidFill>
                <a:latin typeface="新宋体"/>
                <a:ea typeface="新宋体"/>
                <a:cs typeface="+mn-lt"/>
              </a:rPr>
              <a:t> 范祥彥</a:t>
            </a:r>
            <a:r>
              <a:rPr lang="zh-TW" altLang="en-US" sz="1400">
                <a:solidFill>
                  <a:schemeClr val="bg1"/>
                </a:solidFill>
                <a:latin typeface="新宋体"/>
                <a:ea typeface="新宋体"/>
              </a:rPr>
              <a:t> </a:t>
            </a:r>
            <a:r>
              <a:rPr lang="en-US" altLang="zh-TW" sz="1400">
                <a:solidFill>
                  <a:schemeClr val="bg1"/>
                </a:solidFill>
                <a:latin typeface="NSimSun"/>
                <a:ea typeface="NSimSun"/>
              </a:rPr>
              <a:t>S0961128 </a:t>
            </a:r>
            <a:r>
              <a:rPr lang="zh-TW" altLang="en-US" sz="1400">
                <a:solidFill>
                  <a:schemeClr val="bg1"/>
                </a:solidFill>
                <a:latin typeface="NSimSun"/>
                <a:ea typeface="NSimSun"/>
              </a:rPr>
              <a:t>資管</a:t>
            </a:r>
            <a:r>
              <a:rPr lang="en-US" altLang="zh-TW" sz="1400">
                <a:solidFill>
                  <a:schemeClr val="bg1"/>
                </a:solidFill>
                <a:latin typeface="NSimSun"/>
                <a:ea typeface="NSimSun"/>
              </a:rPr>
              <a:t>四</a:t>
            </a:r>
            <a:r>
              <a:rPr lang="zh-TW" altLang="en-US" sz="1400">
                <a:solidFill>
                  <a:schemeClr val="bg1"/>
                </a:solidFill>
                <a:latin typeface="NSimSun"/>
                <a:ea typeface="NSimSun"/>
              </a:rPr>
              <a:t> 張筱彤</a:t>
            </a:r>
            <a:endParaRPr lang="zh-TW" altLang="en-US" sz="1400">
              <a:solidFill>
                <a:schemeClr val="bg1"/>
              </a:solidFill>
              <a:latin typeface="新宋体"/>
              <a:ea typeface="新宋体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400">
                <a:solidFill>
                  <a:schemeClr val="bg1"/>
                </a:solidFill>
                <a:latin typeface="新宋体"/>
                <a:ea typeface="新宋体"/>
              </a:rPr>
              <a:t>S0961119 資管四 蘇明軍 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FC64BB-EE8B-3BCA-1C4B-B74843E8DBDD}"/>
              </a:ext>
            </a:extLst>
          </p:cNvPr>
          <p:cNvSpPr txBox="1"/>
          <p:nvPr/>
        </p:nvSpPr>
        <p:spPr>
          <a:xfrm>
            <a:off x="677185" y="5617703"/>
            <a:ext cx="203470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指導教授：吳東光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02BD5F-8E8D-0CA7-5086-4C902E7F9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547" y="1743004"/>
            <a:ext cx="10545779" cy="2201762"/>
          </a:xfrm>
        </p:spPr>
        <p:txBody>
          <a:bodyPr anchor="ctr">
            <a:normAutofit/>
          </a:bodyPr>
          <a:lstStyle/>
          <a:p>
            <a:r>
              <a:rPr lang="zh-TW" altLang="en-US" sz="5400" b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智慧校園  --人臉識別考勤系統</a:t>
            </a:r>
          </a:p>
        </p:txBody>
      </p:sp>
    </p:spTree>
    <p:extLst>
      <p:ext uri="{BB962C8B-B14F-4D97-AF65-F5344CB8AC3E}">
        <p14:creationId xmlns:p14="http://schemas.microsoft.com/office/powerpoint/2010/main" val="150755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D5986935-A7E0-6234-A2AE-74AA6BA25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114475"/>
            <a:ext cx="12104913" cy="66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數字, 軟體 的圖片&#10;&#10;自動產生的描述">
            <a:extLst>
              <a:ext uri="{FF2B5EF4-FFF2-40B4-BE49-F238E27FC236}">
                <a16:creationId xmlns:a16="http://schemas.microsoft.com/office/drawing/2014/main" id="{137FB042-7619-5AC8-C5CC-6D6ECC69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9" y="0"/>
            <a:ext cx="12192000" cy="66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9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ECB33681-6B94-824F-CF52-2A1FCC918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" y="132805"/>
            <a:ext cx="12194475" cy="65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軟體, 電腦圖示, 數字 的圖片&#10;&#10;自動產生的描述">
            <a:extLst>
              <a:ext uri="{FF2B5EF4-FFF2-40B4-BE49-F238E27FC236}">
                <a16:creationId xmlns:a16="http://schemas.microsoft.com/office/drawing/2014/main" id="{75F461D5-0F9D-3024-35AD-3658EBC3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41"/>
            <a:ext cx="12192000" cy="66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78183592-CD5F-C24F-8979-D3DB84664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57"/>
            <a:ext cx="12183083" cy="65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6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5ABADCC6-C902-642B-D995-0A9E8BA8D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92"/>
            <a:ext cx="12192000" cy="660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2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B44C33F0-1EE7-D473-2CB9-14E3DEAD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" y="78377"/>
            <a:ext cx="12194846" cy="66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5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77C4C-7278-19FE-49A3-7D670176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383" y="2766218"/>
            <a:ext cx="3402874" cy="1325563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zh-CN" altLang="en-US" sz="5400" b="1">
                <a:latin typeface="Microsoft JhengHei"/>
                <a:ea typeface="Microsoft JhengHei"/>
              </a:rPr>
              <a:t>後  端</a:t>
            </a:r>
            <a:endParaRPr lang="zh-TW" altLang="en-US" sz="5400" b="1">
              <a:latin typeface="Microsoft JhengHei"/>
              <a:ea typeface="Microsoft JhengHei"/>
            </a:endParaRPr>
          </a:p>
        </p:txBody>
      </p:sp>
      <p:pic>
        <p:nvPicPr>
          <p:cNvPr id="3074" name="Picture 2" descr="2020年Gartner十大科技趨勢預測：智慧空間將持續推動科技發展| T客邦">
            <a:extLst>
              <a:ext uri="{FF2B5EF4-FFF2-40B4-BE49-F238E27FC236}">
                <a16:creationId xmlns:a16="http://schemas.microsoft.com/office/drawing/2014/main" id="{4F3C2AF5-F8C6-D71A-E86E-5A0AEEA8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934200" cy="699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3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0171-B694-AFB0-FE50-FEE00C2D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132822"/>
          </a:xfrm>
        </p:spPr>
        <p:txBody>
          <a:bodyPr vert="horz" lIns="0" tIns="45720" rIns="0" bIns="45720" rtlCol="0" anchor="ctr">
            <a:normAutofit/>
          </a:bodyPr>
          <a:lstStyle/>
          <a:p>
            <a:pPr algn="ctr"/>
            <a:r>
              <a:rPr lang="en-US" altLang="zh-CN" b="1">
                <a:latin typeface="Microsoft JhengHei"/>
                <a:ea typeface="Microsoft JhengHei"/>
              </a:rPr>
              <a:t> </a:t>
            </a:r>
            <a:r>
              <a:rPr lang="en-US" altLang="zh-CN" b="1" err="1">
                <a:latin typeface="Microsoft JhengHei"/>
                <a:ea typeface="Microsoft JhengHei"/>
              </a:rPr>
              <a:t>資料流向</a:t>
            </a:r>
            <a:r>
              <a:rPr lang="zh-CN" altLang="en-US" b="1">
                <a:latin typeface="Microsoft JhengHei"/>
                <a:ea typeface="Microsoft JhengHei"/>
              </a:rPr>
              <a:t>圖</a:t>
            </a:r>
            <a:endParaRPr lang="en-US" b="1">
              <a:latin typeface="Microsoft JhengHei"/>
              <a:ea typeface="Microsoft JhengHei"/>
            </a:endParaRPr>
          </a:p>
        </p:txBody>
      </p:sp>
      <p:pic>
        <p:nvPicPr>
          <p:cNvPr id="6" name="圖片 5" descr="一張含有 螢幕擷取畫面, 圖表, 設計 的圖片&#10;&#10;自動產生的描述">
            <a:extLst>
              <a:ext uri="{FF2B5EF4-FFF2-40B4-BE49-F238E27FC236}">
                <a16:creationId xmlns:a16="http://schemas.microsoft.com/office/drawing/2014/main" id="{A6B82FA2-99A0-BB22-B11F-279CCBD1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30" y="2556656"/>
            <a:ext cx="11376339" cy="17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9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0CD5BD-AB46-9C1F-AA70-F6701246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47" y="2939389"/>
            <a:ext cx="2809355" cy="146987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600">
                <a:latin typeface="Times New Roman"/>
                <a:cs typeface="Times New Roman"/>
              </a:rPr>
              <a:t>ERD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171834 w 3255095"/>
              <a:gd name="connsiteY2" fmla="*/ 0 h 18288"/>
              <a:gd name="connsiteX3" fmla="*/ 1887955 w 3255095"/>
              <a:gd name="connsiteY3" fmla="*/ 0 h 18288"/>
              <a:gd name="connsiteX4" fmla="*/ 2506423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604076 w 3255095"/>
              <a:gd name="connsiteY7" fmla="*/ 18288 h 18288"/>
              <a:gd name="connsiteX8" fmla="*/ 1887955 w 3255095"/>
              <a:gd name="connsiteY8" fmla="*/ 18288 h 18288"/>
              <a:gd name="connsiteX9" fmla="*/ 1334589 w 3255095"/>
              <a:gd name="connsiteY9" fmla="*/ 18288 h 18288"/>
              <a:gd name="connsiteX10" fmla="*/ 683570 w 3255095"/>
              <a:gd name="connsiteY10" fmla="*/ 18288 h 18288"/>
              <a:gd name="connsiteX11" fmla="*/ 0 w 3255095"/>
              <a:gd name="connsiteY11" fmla="*/ 18288 h 18288"/>
              <a:gd name="connsiteX12" fmla="*/ 0 w 3255095"/>
              <a:gd name="connsiteY12" fmla="*/ 0 h 18288"/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59314" y="-38857"/>
                  <a:pt x="467285" y="-44381"/>
                  <a:pt x="618468" y="0"/>
                </a:cubicBezTo>
                <a:cubicBezTo>
                  <a:pt x="743240" y="24825"/>
                  <a:pt x="954643" y="-11828"/>
                  <a:pt x="1269487" y="0"/>
                </a:cubicBezTo>
                <a:cubicBezTo>
                  <a:pt x="1490510" y="-7269"/>
                  <a:pt x="1720051" y="-16936"/>
                  <a:pt x="1953057" y="0"/>
                </a:cubicBezTo>
                <a:cubicBezTo>
                  <a:pt x="2176688" y="-66819"/>
                  <a:pt x="2401935" y="44397"/>
                  <a:pt x="2636627" y="0"/>
                </a:cubicBezTo>
                <a:cubicBezTo>
                  <a:pt x="2809158" y="4103"/>
                  <a:pt x="3149993" y="26665"/>
                  <a:pt x="3255095" y="0"/>
                </a:cubicBezTo>
                <a:cubicBezTo>
                  <a:pt x="3254368" y="8577"/>
                  <a:pt x="3255709" y="11515"/>
                  <a:pt x="3255095" y="18288"/>
                </a:cubicBezTo>
                <a:cubicBezTo>
                  <a:pt x="3066015" y="58970"/>
                  <a:pt x="2669321" y="8387"/>
                  <a:pt x="2538974" y="18288"/>
                </a:cubicBezTo>
                <a:cubicBezTo>
                  <a:pt x="2438645" y="124538"/>
                  <a:pt x="2086150" y="18057"/>
                  <a:pt x="1822853" y="18288"/>
                </a:cubicBezTo>
                <a:cubicBezTo>
                  <a:pt x="1511208" y="29049"/>
                  <a:pt x="1457430" y="19875"/>
                  <a:pt x="1171834" y="18288"/>
                </a:cubicBezTo>
                <a:cubicBezTo>
                  <a:pt x="938312" y="68778"/>
                  <a:pt x="509012" y="194917"/>
                  <a:pt x="0" y="18288"/>
                </a:cubicBezTo>
                <a:cubicBezTo>
                  <a:pt x="-647" y="13689"/>
                  <a:pt x="-1538" y="4720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303117" y="22923"/>
                  <a:pt x="362069" y="-13968"/>
                  <a:pt x="618468" y="0"/>
                </a:cubicBezTo>
                <a:cubicBezTo>
                  <a:pt x="880556" y="-4300"/>
                  <a:pt x="900211" y="-18573"/>
                  <a:pt x="1171834" y="0"/>
                </a:cubicBezTo>
                <a:cubicBezTo>
                  <a:pt x="1431296" y="44176"/>
                  <a:pt x="1740001" y="-3967"/>
                  <a:pt x="1887955" y="0"/>
                </a:cubicBezTo>
                <a:cubicBezTo>
                  <a:pt x="2066561" y="-36095"/>
                  <a:pt x="2368511" y="-17188"/>
                  <a:pt x="2506423" y="0"/>
                </a:cubicBezTo>
                <a:cubicBezTo>
                  <a:pt x="2624260" y="-37420"/>
                  <a:pt x="3052261" y="-30557"/>
                  <a:pt x="3255095" y="0"/>
                </a:cubicBezTo>
                <a:cubicBezTo>
                  <a:pt x="3254025" y="4945"/>
                  <a:pt x="3256227" y="11499"/>
                  <a:pt x="3255095" y="18288"/>
                </a:cubicBezTo>
                <a:cubicBezTo>
                  <a:pt x="3187351" y="3472"/>
                  <a:pt x="2746585" y="91269"/>
                  <a:pt x="2604076" y="18288"/>
                </a:cubicBezTo>
                <a:cubicBezTo>
                  <a:pt x="2568194" y="28438"/>
                  <a:pt x="2163977" y="-46776"/>
                  <a:pt x="1887955" y="18288"/>
                </a:cubicBezTo>
                <a:cubicBezTo>
                  <a:pt x="1600939" y="17274"/>
                  <a:pt x="1552217" y="10363"/>
                  <a:pt x="1334589" y="18288"/>
                </a:cubicBezTo>
                <a:cubicBezTo>
                  <a:pt x="1150305" y="58406"/>
                  <a:pt x="1006004" y="34080"/>
                  <a:pt x="683570" y="18288"/>
                </a:cubicBezTo>
                <a:cubicBezTo>
                  <a:pt x="387410" y="43023"/>
                  <a:pt x="180108" y="-8679"/>
                  <a:pt x="0" y="18288"/>
                </a:cubicBezTo>
                <a:cubicBezTo>
                  <a:pt x="248" y="10168"/>
                  <a:pt x="1009" y="7043"/>
                  <a:pt x="0" y="0"/>
                </a:cubicBezTo>
                <a:close/>
              </a:path>
              <a:path w="3255095" h="18288" fill="none" stroke="0" extrusionOk="0">
                <a:moveTo>
                  <a:pt x="0" y="0"/>
                </a:moveTo>
                <a:cubicBezTo>
                  <a:pt x="225830" y="-45762"/>
                  <a:pt x="407007" y="-47037"/>
                  <a:pt x="618468" y="0"/>
                </a:cubicBezTo>
                <a:cubicBezTo>
                  <a:pt x="800506" y="28463"/>
                  <a:pt x="935143" y="17662"/>
                  <a:pt x="1269487" y="0"/>
                </a:cubicBezTo>
                <a:cubicBezTo>
                  <a:pt x="1535574" y="18200"/>
                  <a:pt x="1749510" y="13947"/>
                  <a:pt x="1953057" y="0"/>
                </a:cubicBezTo>
                <a:cubicBezTo>
                  <a:pt x="2150178" y="-13779"/>
                  <a:pt x="2494637" y="31042"/>
                  <a:pt x="2636627" y="0"/>
                </a:cubicBezTo>
                <a:cubicBezTo>
                  <a:pt x="2822528" y="-4550"/>
                  <a:pt x="3123266" y="-30177"/>
                  <a:pt x="3255095" y="0"/>
                </a:cubicBezTo>
                <a:cubicBezTo>
                  <a:pt x="3254286" y="7714"/>
                  <a:pt x="3254241" y="12132"/>
                  <a:pt x="3255095" y="18288"/>
                </a:cubicBezTo>
                <a:cubicBezTo>
                  <a:pt x="3066297" y="-11344"/>
                  <a:pt x="2679556" y="17668"/>
                  <a:pt x="2538974" y="18288"/>
                </a:cubicBezTo>
                <a:cubicBezTo>
                  <a:pt x="2442499" y="22557"/>
                  <a:pt x="2205884" y="426"/>
                  <a:pt x="1822853" y="18288"/>
                </a:cubicBezTo>
                <a:cubicBezTo>
                  <a:pt x="1500288" y="37072"/>
                  <a:pt x="1475514" y="20829"/>
                  <a:pt x="1171834" y="18288"/>
                </a:cubicBezTo>
                <a:cubicBezTo>
                  <a:pt x="900780" y="128563"/>
                  <a:pt x="550212" y="46877"/>
                  <a:pt x="0" y="18288"/>
                </a:cubicBezTo>
                <a:cubicBezTo>
                  <a:pt x="1440" y="14087"/>
                  <a:pt x="-826" y="7627"/>
                  <a:pt x="0" y="0"/>
                </a:cubicBezTo>
                <a:close/>
              </a:path>
              <a:path w="3255095" h="18288" fill="none" stroke="0" extrusionOk="0">
                <a:moveTo>
                  <a:pt x="0" y="0"/>
                </a:moveTo>
                <a:cubicBezTo>
                  <a:pt x="240438" y="-27229"/>
                  <a:pt x="447670" y="-28627"/>
                  <a:pt x="618468" y="0"/>
                </a:cubicBezTo>
                <a:cubicBezTo>
                  <a:pt x="776911" y="21841"/>
                  <a:pt x="938511" y="-6066"/>
                  <a:pt x="1269487" y="0"/>
                </a:cubicBezTo>
                <a:cubicBezTo>
                  <a:pt x="1523781" y="2353"/>
                  <a:pt x="1725106" y="18568"/>
                  <a:pt x="1953057" y="0"/>
                </a:cubicBezTo>
                <a:cubicBezTo>
                  <a:pt x="2130286" y="-51908"/>
                  <a:pt x="2445491" y="36540"/>
                  <a:pt x="2636627" y="0"/>
                </a:cubicBezTo>
                <a:cubicBezTo>
                  <a:pt x="2834865" y="-4410"/>
                  <a:pt x="3159722" y="981"/>
                  <a:pt x="3255095" y="0"/>
                </a:cubicBezTo>
                <a:cubicBezTo>
                  <a:pt x="3254143" y="8354"/>
                  <a:pt x="3254672" y="12292"/>
                  <a:pt x="3255095" y="18288"/>
                </a:cubicBezTo>
                <a:cubicBezTo>
                  <a:pt x="3080493" y="30075"/>
                  <a:pt x="2654645" y="34779"/>
                  <a:pt x="2538974" y="18288"/>
                </a:cubicBezTo>
                <a:cubicBezTo>
                  <a:pt x="2463250" y="97997"/>
                  <a:pt x="2166593" y="8520"/>
                  <a:pt x="1822853" y="18288"/>
                </a:cubicBezTo>
                <a:cubicBezTo>
                  <a:pt x="1500857" y="36769"/>
                  <a:pt x="1469807" y="26990"/>
                  <a:pt x="1171834" y="18288"/>
                </a:cubicBezTo>
                <a:cubicBezTo>
                  <a:pt x="934409" y="74384"/>
                  <a:pt x="540462" y="140790"/>
                  <a:pt x="0" y="18288"/>
                </a:cubicBezTo>
                <a:cubicBezTo>
                  <a:pt x="-118" y="13647"/>
                  <a:pt x="-252" y="63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5095"/>
                      <a:gd name="connsiteY0" fmla="*/ 0 h 18288"/>
                      <a:gd name="connsiteX1" fmla="*/ 618468 w 3255095"/>
                      <a:gd name="connsiteY1" fmla="*/ 0 h 18288"/>
                      <a:gd name="connsiteX2" fmla="*/ 1269487 w 3255095"/>
                      <a:gd name="connsiteY2" fmla="*/ 0 h 18288"/>
                      <a:gd name="connsiteX3" fmla="*/ 1953057 w 3255095"/>
                      <a:gd name="connsiteY3" fmla="*/ 0 h 18288"/>
                      <a:gd name="connsiteX4" fmla="*/ 2636627 w 3255095"/>
                      <a:gd name="connsiteY4" fmla="*/ 0 h 18288"/>
                      <a:gd name="connsiteX5" fmla="*/ 3255095 w 3255095"/>
                      <a:gd name="connsiteY5" fmla="*/ 0 h 18288"/>
                      <a:gd name="connsiteX6" fmla="*/ 3255095 w 3255095"/>
                      <a:gd name="connsiteY6" fmla="*/ 18288 h 18288"/>
                      <a:gd name="connsiteX7" fmla="*/ 2538974 w 3255095"/>
                      <a:gd name="connsiteY7" fmla="*/ 18288 h 18288"/>
                      <a:gd name="connsiteX8" fmla="*/ 1822853 w 3255095"/>
                      <a:gd name="connsiteY8" fmla="*/ 18288 h 18288"/>
                      <a:gd name="connsiteX9" fmla="*/ 1171834 w 3255095"/>
                      <a:gd name="connsiteY9" fmla="*/ 18288 h 18288"/>
                      <a:gd name="connsiteX10" fmla="*/ 0 w 3255095"/>
                      <a:gd name="connsiteY10" fmla="*/ 18288 h 18288"/>
                      <a:gd name="connsiteX11" fmla="*/ 0 w 3255095"/>
                      <a:gd name="connsiteY11" fmla="*/ 0 h 18288"/>
                      <a:gd name="connsiteX0" fmla="*/ 0 w 3255095"/>
                      <a:gd name="connsiteY0" fmla="*/ 0 h 18288"/>
                      <a:gd name="connsiteX1" fmla="*/ 618468 w 3255095"/>
                      <a:gd name="connsiteY1" fmla="*/ 0 h 18288"/>
                      <a:gd name="connsiteX2" fmla="*/ 1171834 w 3255095"/>
                      <a:gd name="connsiteY2" fmla="*/ 0 h 18288"/>
                      <a:gd name="connsiteX3" fmla="*/ 1887955 w 3255095"/>
                      <a:gd name="connsiteY3" fmla="*/ 0 h 18288"/>
                      <a:gd name="connsiteX4" fmla="*/ 2506423 w 3255095"/>
                      <a:gd name="connsiteY4" fmla="*/ 0 h 18288"/>
                      <a:gd name="connsiteX5" fmla="*/ 3255095 w 3255095"/>
                      <a:gd name="connsiteY5" fmla="*/ 0 h 18288"/>
                      <a:gd name="connsiteX6" fmla="*/ 3255095 w 3255095"/>
                      <a:gd name="connsiteY6" fmla="*/ 18288 h 18288"/>
                      <a:gd name="connsiteX7" fmla="*/ 2604076 w 3255095"/>
                      <a:gd name="connsiteY7" fmla="*/ 18288 h 18288"/>
                      <a:gd name="connsiteX8" fmla="*/ 1887955 w 3255095"/>
                      <a:gd name="connsiteY8" fmla="*/ 18288 h 18288"/>
                      <a:gd name="connsiteX9" fmla="*/ 1334589 w 3255095"/>
                      <a:gd name="connsiteY9" fmla="*/ 18288 h 18288"/>
                      <a:gd name="connsiteX10" fmla="*/ 683570 w 3255095"/>
                      <a:gd name="connsiteY10" fmla="*/ 18288 h 18288"/>
                      <a:gd name="connsiteX11" fmla="*/ 0 w 3255095"/>
                      <a:gd name="connsiteY11" fmla="*/ 18288 h 18288"/>
                      <a:gd name="connsiteX12" fmla="*/ 0 w 3255095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55095" h="18288" fill="none" extrusionOk="0">
                        <a:moveTo>
                          <a:pt x="0" y="0"/>
                        </a:moveTo>
                        <a:cubicBezTo>
                          <a:pt x="243720" y="-25204"/>
                          <a:pt x="465346" y="-35261"/>
                          <a:pt x="618468" y="0"/>
                        </a:cubicBezTo>
                        <a:cubicBezTo>
                          <a:pt x="770119" y="20411"/>
                          <a:pt x="961915" y="-6810"/>
                          <a:pt x="1269487" y="0"/>
                        </a:cubicBezTo>
                        <a:cubicBezTo>
                          <a:pt x="1530712" y="-4415"/>
                          <a:pt x="1728437" y="158"/>
                          <a:pt x="1953057" y="0"/>
                        </a:cubicBezTo>
                        <a:cubicBezTo>
                          <a:pt x="2173825" y="-28087"/>
                          <a:pt x="2428937" y="28630"/>
                          <a:pt x="2636627" y="0"/>
                        </a:cubicBezTo>
                        <a:cubicBezTo>
                          <a:pt x="2815222" y="-6740"/>
                          <a:pt x="3147972" y="25163"/>
                          <a:pt x="3255095" y="0"/>
                        </a:cubicBezTo>
                        <a:cubicBezTo>
                          <a:pt x="3254376" y="8390"/>
                          <a:pt x="3255138" y="11854"/>
                          <a:pt x="3255095" y="18288"/>
                        </a:cubicBezTo>
                        <a:cubicBezTo>
                          <a:pt x="3081024" y="35142"/>
                          <a:pt x="2673808" y="8148"/>
                          <a:pt x="2538974" y="18288"/>
                        </a:cubicBezTo>
                        <a:cubicBezTo>
                          <a:pt x="2410257" y="68329"/>
                          <a:pt x="2123764" y="-1778"/>
                          <a:pt x="1822853" y="18288"/>
                        </a:cubicBezTo>
                        <a:cubicBezTo>
                          <a:pt x="1509610" y="38185"/>
                          <a:pt x="1461381" y="20099"/>
                          <a:pt x="1171834" y="18288"/>
                        </a:cubicBezTo>
                        <a:cubicBezTo>
                          <a:pt x="920123" y="53118"/>
                          <a:pt x="537409" y="109170"/>
                          <a:pt x="0" y="18288"/>
                        </a:cubicBezTo>
                        <a:cubicBezTo>
                          <a:pt x="-405" y="13204"/>
                          <a:pt x="-1092" y="5311"/>
                          <a:pt x="0" y="0"/>
                        </a:cubicBezTo>
                        <a:close/>
                      </a:path>
                      <a:path w="3255095" h="18288" stroke="0" extrusionOk="0">
                        <a:moveTo>
                          <a:pt x="0" y="0"/>
                        </a:moveTo>
                        <a:cubicBezTo>
                          <a:pt x="300608" y="22137"/>
                          <a:pt x="362387" y="-7362"/>
                          <a:pt x="618468" y="0"/>
                        </a:cubicBezTo>
                        <a:cubicBezTo>
                          <a:pt x="879238" y="-5130"/>
                          <a:pt x="900894" y="-18723"/>
                          <a:pt x="1171834" y="0"/>
                        </a:cubicBezTo>
                        <a:cubicBezTo>
                          <a:pt x="1432378" y="40802"/>
                          <a:pt x="1742758" y="4716"/>
                          <a:pt x="1887955" y="0"/>
                        </a:cubicBezTo>
                        <a:cubicBezTo>
                          <a:pt x="2063543" y="-33828"/>
                          <a:pt x="2352785" y="10116"/>
                          <a:pt x="2506423" y="0"/>
                        </a:cubicBezTo>
                        <a:cubicBezTo>
                          <a:pt x="2657958" y="-24502"/>
                          <a:pt x="3022564" y="-1355"/>
                          <a:pt x="3255095" y="0"/>
                        </a:cubicBezTo>
                        <a:cubicBezTo>
                          <a:pt x="3254469" y="4696"/>
                          <a:pt x="3255773" y="10269"/>
                          <a:pt x="3255095" y="18288"/>
                        </a:cubicBezTo>
                        <a:cubicBezTo>
                          <a:pt x="3150999" y="10686"/>
                          <a:pt x="2756524" y="54076"/>
                          <a:pt x="2604076" y="18288"/>
                        </a:cubicBezTo>
                        <a:cubicBezTo>
                          <a:pt x="2510674" y="11940"/>
                          <a:pt x="2171986" y="-20666"/>
                          <a:pt x="1887955" y="18288"/>
                        </a:cubicBezTo>
                        <a:cubicBezTo>
                          <a:pt x="1596963" y="17148"/>
                          <a:pt x="1551013" y="9116"/>
                          <a:pt x="1334589" y="18288"/>
                        </a:cubicBezTo>
                        <a:cubicBezTo>
                          <a:pt x="1140461" y="48980"/>
                          <a:pt x="998773" y="16406"/>
                          <a:pt x="683570" y="18288"/>
                        </a:cubicBezTo>
                        <a:cubicBezTo>
                          <a:pt x="382172" y="37841"/>
                          <a:pt x="193543" y="9288"/>
                          <a:pt x="0" y="18288"/>
                        </a:cubicBezTo>
                        <a:cubicBezTo>
                          <a:pt x="527" y="9891"/>
                          <a:pt x="870" y="7012"/>
                          <a:pt x="0" y="0"/>
                        </a:cubicBezTo>
                        <a:close/>
                      </a:path>
                      <a:path w="3255095" h="18288" fill="none" stroke="0" extrusionOk="0">
                        <a:moveTo>
                          <a:pt x="0" y="0"/>
                        </a:moveTo>
                        <a:cubicBezTo>
                          <a:pt x="217060" y="-36397"/>
                          <a:pt x="429242" y="-7321"/>
                          <a:pt x="618468" y="0"/>
                        </a:cubicBezTo>
                        <a:cubicBezTo>
                          <a:pt x="805618" y="26087"/>
                          <a:pt x="934187" y="3324"/>
                          <a:pt x="1269487" y="0"/>
                        </a:cubicBezTo>
                        <a:cubicBezTo>
                          <a:pt x="1539233" y="22386"/>
                          <a:pt x="1728957" y="36185"/>
                          <a:pt x="1953057" y="0"/>
                        </a:cubicBezTo>
                        <a:cubicBezTo>
                          <a:pt x="2136853" y="-30162"/>
                          <a:pt x="2486768" y="29693"/>
                          <a:pt x="2636627" y="0"/>
                        </a:cubicBezTo>
                        <a:cubicBezTo>
                          <a:pt x="2841277" y="-11410"/>
                          <a:pt x="3124136" y="-283"/>
                          <a:pt x="3255095" y="0"/>
                        </a:cubicBezTo>
                        <a:cubicBezTo>
                          <a:pt x="3254244" y="8135"/>
                          <a:pt x="3254039" y="12730"/>
                          <a:pt x="3255095" y="18288"/>
                        </a:cubicBezTo>
                        <a:cubicBezTo>
                          <a:pt x="3084771" y="-12786"/>
                          <a:pt x="2675032" y="24712"/>
                          <a:pt x="2538974" y="18288"/>
                        </a:cubicBezTo>
                        <a:cubicBezTo>
                          <a:pt x="2415972" y="43432"/>
                          <a:pt x="2183604" y="2155"/>
                          <a:pt x="1822853" y="18288"/>
                        </a:cubicBezTo>
                        <a:cubicBezTo>
                          <a:pt x="1498512" y="43948"/>
                          <a:pt x="1473988" y="26561"/>
                          <a:pt x="1171834" y="18288"/>
                        </a:cubicBezTo>
                        <a:cubicBezTo>
                          <a:pt x="912755" y="69073"/>
                          <a:pt x="563348" y="60953"/>
                          <a:pt x="0" y="18288"/>
                        </a:cubicBezTo>
                        <a:cubicBezTo>
                          <a:pt x="508" y="13336"/>
                          <a:pt x="437" y="727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BEFE37DB-198D-07C5-5A17-C18950B0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238" y="502190"/>
            <a:ext cx="7521843" cy="563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1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50EE72-66CB-F656-642F-16D377E6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zh-TW" altLang="en-US" sz="3400" b="1">
                <a:ea typeface="Microsoft JhengHei"/>
              </a:rPr>
              <a:t>OUTLINE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A93A5E-BCE2-76D9-71BE-A37A6184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>
                <a:latin typeface="Microsoft JhengHei"/>
                <a:ea typeface="Microsoft JhengHei"/>
              </a:rPr>
              <a:t>研究動機及目的</a:t>
            </a:r>
            <a:endParaRPr lang="en-US" altLang="zh-CN" sz="1800">
              <a:latin typeface="Microsoft JhengHei"/>
              <a:ea typeface="Microsoft JhengHei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latin typeface="Microsoft JhengHei"/>
                <a:ea typeface="Microsoft JhengHei"/>
              </a:rPr>
              <a:t>工具、系統架構</a:t>
            </a:r>
            <a:endParaRPr lang="en-US" altLang="zh-CN" sz="1800">
              <a:latin typeface="Microsoft JhengHei"/>
              <a:ea typeface="Microsoft JhengHei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latin typeface="Microsoft JhengHei"/>
                <a:ea typeface="Microsoft JhengHei"/>
              </a:rPr>
              <a:t>關於</a:t>
            </a:r>
            <a:r>
              <a:rPr lang="en-US" altLang="zh-CN" sz="1800">
                <a:latin typeface="Microsoft JhengHei"/>
                <a:ea typeface="新宋体"/>
              </a:rPr>
              <a:t>FROCO</a:t>
            </a:r>
          </a:p>
          <a:p>
            <a:pPr>
              <a:lnSpc>
                <a:spcPct val="100000"/>
              </a:lnSpc>
            </a:pPr>
            <a:r>
              <a:rPr lang="zh-CN" altLang="en-US" sz="1800">
                <a:latin typeface="Microsoft JhengHei"/>
                <a:ea typeface="Microsoft JhengHei"/>
              </a:rPr>
              <a:t>前端</a:t>
            </a:r>
            <a:r>
              <a:rPr lang="en-US" altLang="zh-CN" sz="1800">
                <a:latin typeface="Microsoft JhengHei"/>
                <a:ea typeface="新宋体"/>
              </a:rPr>
              <a:t>-</a:t>
            </a:r>
            <a:r>
              <a:rPr lang="zh-CN" altLang="en-US" sz="1800">
                <a:latin typeface="Microsoft JhengHei"/>
                <a:ea typeface="Microsoft JhengHei"/>
              </a:rPr>
              <a:t>使用者界面</a:t>
            </a:r>
            <a:endParaRPr lang="en-US" altLang="zh-CN" sz="1800">
              <a:latin typeface="Microsoft JhengHei"/>
              <a:ea typeface="Microsoft JhengHei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latin typeface="Microsoft JhengHei"/>
                <a:ea typeface="Microsoft JhengHei"/>
              </a:rPr>
              <a:t>後端</a:t>
            </a:r>
            <a:r>
              <a:rPr lang="en-US" altLang="zh-CN" sz="1800">
                <a:latin typeface="Microsoft JhengHei"/>
                <a:ea typeface="新宋体"/>
              </a:rPr>
              <a:t>-</a:t>
            </a:r>
            <a:r>
              <a:rPr lang="zh-CN" altLang="en-US" sz="1800">
                <a:latin typeface="Microsoft JhengHei"/>
                <a:ea typeface="Microsoft JhengHei"/>
              </a:rPr>
              <a:t>資料流向圖、</a:t>
            </a:r>
            <a:r>
              <a:rPr lang="en-US" altLang="zh-CN" sz="1800">
                <a:latin typeface="Microsoft JhengHei"/>
                <a:ea typeface="新宋体"/>
              </a:rPr>
              <a:t>ERD</a:t>
            </a:r>
            <a:r>
              <a:rPr lang="zh-CN" altLang="en-US" sz="1800">
                <a:latin typeface="Microsoft JhengHei"/>
                <a:ea typeface="Microsoft JhengHei"/>
              </a:rPr>
              <a:t>、MongoDB、CSV匯入及匯出</a:t>
            </a:r>
          </a:p>
          <a:p>
            <a:pPr>
              <a:lnSpc>
                <a:spcPct val="100000"/>
              </a:lnSpc>
            </a:pPr>
            <a:r>
              <a:rPr lang="zh-CN" altLang="en-US" sz="1800">
                <a:latin typeface="Microsoft JhengHei"/>
                <a:ea typeface="Microsoft JhengHei"/>
              </a:rPr>
              <a:t>訓練模型-</a:t>
            </a:r>
            <a:r>
              <a:rPr lang="en-US" altLang="zh-CN" sz="1800">
                <a:latin typeface="Microsoft JhengHei"/>
                <a:ea typeface="新宋体"/>
              </a:rPr>
              <a:t>CNN&amp;LBP</a:t>
            </a:r>
            <a:r>
              <a:rPr lang="zh-CN" altLang="en-US" sz="1800">
                <a:latin typeface="Microsoft JhengHei"/>
                <a:ea typeface="Microsoft JhengHei"/>
              </a:rPr>
              <a:t>、why100張照片</a:t>
            </a:r>
            <a:endParaRPr lang="zh-TW" altLang="en-US" sz="1800">
              <a:latin typeface="Microsoft JhengHei"/>
              <a:ea typeface="Microsoft JhengHei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latin typeface="Microsoft JhengHei"/>
                <a:ea typeface="Microsoft JhengHei"/>
              </a:rPr>
              <a:t>使用情境</a:t>
            </a:r>
            <a:endParaRPr lang="en-US" altLang="zh-CN" sz="1800">
              <a:latin typeface="Microsoft JhengHei"/>
              <a:ea typeface="Microsoft JhengHei"/>
            </a:endParaRPr>
          </a:p>
          <a:p>
            <a:pPr>
              <a:lnSpc>
                <a:spcPct val="100000"/>
              </a:lnSpc>
            </a:pPr>
            <a:endParaRPr lang="zh-TW" altLang="en-US" sz="1800">
              <a:latin typeface="Times New Roman" panose="02020603050405020304" pitchFamily="18" charset="0"/>
              <a:ea typeface="Microsoft Jheng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TW" altLang="en-US" sz="1800">
              <a:latin typeface="Times New Roman" panose="02020603050405020304" pitchFamily="18" charset="0"/>
              <a:ea typeface="Microsoft Jheng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TW" altLang="en-US" sz="1800">
              <a:latin typeface="Times New Roman" panose="02020603050405020304" pitchFamily="18" charset="0"/>
              <a:ea typeface="Microsoft JhengHei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792F21-E763-F4A8-E178-7985AF8C8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5" r="23003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8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1914" y="687546"/>
            <a:ext cx="359981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3335">
              <a:lnSpc>
                <a:spcPct val="100000"/>
              </a:lnSpc>
              <a:spcBef>
                <a:spcPts val="133"/>
              </a:spcBef>
            </a:pPr>
            <a:r>
              <a:rPr b="1" spc="27" err="1">
                <a:latin typeface="Microsoft JhengHei"/>
                <a:ea typeface="Microsoft JhengHei"/>
              </a:rPr>
              <a:t>照</a:t>
            </a:r>
            <a:r>
              <a:rPr b="1" spc="27" err="1">
                <a:latin typeface="Microsoft JhengHei"/>
                <a:ea typeface="Microsoft JhengHei"/>
                <a:cs typeface="Microsoft YaHei"/>
              </a:rPr>
              <a:t>⽚</a:t>
            </a:r>
            <a:r>
              <a:rPr b="1" spc="27" err="1">
                <a:latin typeface="Microsoft JhengHei"/>
                <a:ea typeface="Microsoft JhengHei"/>
              </a:rPr>
              <a:t>存</a:t>
            </a:r>
            <a:r>
              <a:rPr b="1" spc="27" err="1">
                <a:latin typeface="Microsoft JhengHei"/>
                <a:ea typeface="Microsoft JhengHei"/>
                <a:cs typeface="Microsoft YaHei"/>
              </a:rPr>
              <a:t>⼊</a:t>
            </a:r>
            <a:r>
              <a:rPr b="1" spc="27" err="1">
                <a:latin typeface="Microsoft JhengHei"/>
                <a:ea typeface="Microsoft JhengHei"/>
              </a:rPr>
              <a:t>雲端</a:t>
            </a:r>
            <a:endParaRPr lang="zh-TW" altLang="en-US" b="1" spc="27" err="1">
              <a:latin typeface="Microsoft JhengHei"/>
              <a:ea typeface="Microsoft JhengHei"/>
            </a:endParaRPr>
          </a:p>
        </p:txBody>
      </p:sp>
      <p:grpSp>
        <p:nvGrpSpPr>
          <p:cNvPr id="23" name="object 8">
            <a:extLst>
              <a:ext uri="{FF2B5EF4-FFF2-40B4-BE49-F238E27FC236}">
                <a16:creationId xmlns:a16="http://schemas.microsoft.com/office/drawing/2014/main" id="{A8F63B5E-D604-9998-1A9D-EB7D9A5D8459}"/>
              </a:ext>
            </a:extLst>
          </p:cNvPr>
          <p:cNvGrpSpPr/>
          <p:nvPr/>
        </p:nvGrpSpPr>
        <p:grpSpPr>
          <a:xfrm>
            <a:off x="4656829" y="4966066"/>
            <a:ext cx="2763520" cy="1513840"/>
            <a:chOff x="4424361" y="2700337"/>
            <a:chExt cx="2590800" cy="1419225"/>
          </a:xfrm>
        </p:grpSpPr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D96048C1-7B4B-3983-96E8-1D11DDCAD1EC}"/>
                </a:ext>
              </a:extLst>
            </p:cNvPr>
            <p:cNvSpPr/>
            <p:nvPr/>
          </p:nvSpPr>
          <p:spPr>
            <a:xfrm>
              <a:off x="4424361" y="2700337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2541852" y="1419224"/>
                  </a:moveTo>
                  <a:lnTo>
                    <a:pt x="48947" y="1419224"/>
                  </a:lnTo>
                  <a:lnTo>
                    <a:pt x="45540" y="1418888"/>
                  </a:lnTo>
                  <a:lnTo>
                    <a:pt x="10739" y="1398802"/>
                  </a:lnTo>
                  <a:lnTo>
                    <a:pt x="0" y="1370276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8" y="17775"/>
                  </a:lnTo>
                  <a:lnTo>
                    <a:pt x="2590800" y="48947"/>
                  </a:lnTo>
                  <a:lnTo>
                    <a:pt x="2590800" y="1370276"/>
                  </a:lnTo>
                  <a:lnTo>
                    <a:pt x="2573023" y="1406312"/>
                  </a:lnTo>
                  <a:lnTo>
                    <a:pt x="2545258" y="1418888"/>
                  </a:lnTo>
                  <a:lnTo>
                    <a:pt x="2541852" y="1419224"/>
                  </a:lnTo>
                  <a:close/>
                </a:path>
              </a:pathLst>
            </a:custGeom>
            <a:solidFill>
              <a:srgbClr val="DEECE8"/>
            </a:solidFill>
          </p:spPr>
          <p:txBody>
            <a:bodyPr wrap="square" lIns="0" tIns="0" rIns="0" bIns="0" rtlCol="0"/>
            <a:lstStyle/>
            <a:p>
              <a:endParaRPr sz="1920">
                <a:latin typeface="Microsoft JhengHei"/>
                <a:ea typeface="Microsoft JhengHei"/>
              </a:endParaRPr>
            </a:p>
          </p:txBody>
        </p:sp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A67156C3-AF7D-6949-4E06-B90AD19C233F}"/>
                </a:ext>
              </a:extLst>
            </p:cNvPr>
            <p:cNvSpPr/>
            <p:nvPr/>
          </p:nvSpPr>
          <p:spPr>
            <a:xfrm>
              <a:off x="4424361" y="2700337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3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2" y="1677"/>
                  </a:lnTo>
                  <a:lnTo>
                    <a:pt x="42166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75455" y="15343"/>
                  </a:lnTo>
                  <a:lnTo>
                    <a:pt x="2577888" y="17775"/>
                  </a:lnTo>
                  <a:lnTo>
                    <a:pt x="2580060" y="20422"/>
                  </a:lnTo>
                  <a:lnTo>
                    <a:pt x="2581970" y="23282"/>
                  </a:lnTo>
                  <a:lnTo>
                    <a:pt x="2583881" y="26142"/>
                  </a:lnTo>
                  <a:lnTo>
                    <a:pt x="2589792" y="42166"/>
                  </a:lnTo>
                  <a:lnTo>
                    <a:pt x="2590464" y="45540"/>
                  </a:lnTo>
                  <a:lnTo>
                    <a:pt x="2590800" y="48947"/>
                  </a:lnTo>
                  <a:lnTo>
                    <a:pt x="2590800" y="52387"/>
                  </a:lnTo>
                  <a:lnTo>
                    <a:pt x="2590800" y="1366837"/>
                  </a:lnTo>
                  <a:lnTo>
                    <a:pt x="2590800" y="1370276"/>
                  </a:lnTo>
                  <a:lnTo>
                    <a:pt x="2590464" y="1373683"/>
                  </a:lnTo>
                  <a:lnTo>
                    <a:pt x="2589793" y="1377057"/>
                  </a:lnTo>
                  <a:lnTo>
                    <a:pt x="2589122" y="1380430"/>
                  </a:lnTo>
                  <a:lnTo>
                    <a:pt x="2581970" y="1395941"/>
                  </a:lnTo>
                  <a:lnTo>
                    <a:pt x="2580059" y="1398802"/>
                  </a:lnTo>
                  <a:lnTo>
                    <a:pt x="2567516" y="1410395"/>
                  </a:lnTo>
                  <a:lnTo>
                    <a:pt x="2564656" y="1412306"/>
                  </a:lnTo>
                  <a:lnTo>
                    <a:pt x="2538412" y="1419224"/>
                  </a:lnTo>
                  <a:lnTo>
                    <a:pt x="52387" y="1419224"/>
                  </a:lnTo>
                  <a:lnTo>
                    <a:pt x="15343" y="1403880"/>
                  </a:lnTo>
                  <a:lnTo>
                    <a:pt x="0" y="1370276"/>
                  </a:lnTo>
                  <a:lnTo>
                    <a:pt x="0" y="1366837"/>
                  </a:lnTo>
                  <a:close/>
                </a:path>
              </a:pathLst>
            </a:custGeom>
            <a:ln w="9524">
              <a:solidFill>
                <a:srgbClr val="BED9D3"/>
              </a:solidFill>
            </a:ln>
          </p:spPr>
          <p:txBody>
            <a:bodyPr wrap="square" lIns="0" tIns="0" rIns="0" bIns="0" rtlCol="0"/>
            <a:lstStyle/>
            <a:p>
              <a:endParaRPr sz="1920">
                <a:latin typeface="Microsoft JhengHei"/>
                <a:ea typeface="Microsoft JhengHei"/>
              </a:endParaRPr>
            </a:p>
          </p:txBody>
        </p:sp>
      </p:grpSp>
      <p:sp>
        <p:nvSpPr>
          <p:cNvPr id="26" name="object 11">
            <a:extLst>
              <a:ext uri="{FF2B5EF4-FFF2-40B4-BE49-F238E27FC236}">
                <a16:creationId xmlns:a16="http://schemas.microsoft.com/office/drawing/2014/main" id="{1DD89730-6470-CF90-A365-B333310AAB1F}"/>
              </a:ext>
            </a:extLst>
          </p:cNvPr>
          <p:cNvSpPr txBox="1"/>
          <p:nvPr/>
        </p:nvSpPr>
        <p:spPr>
          <a:xfrm>
            <a:off x="4826164" y="5135399"/>
            <a:ext cx="957072" cy="215893"/>
          </a:xfrm>
          <a:prstGeom prst="rect">
            <a:avLst/>
          </a:prstGeom>
        </p:spPr>
        <p:txBody>
          <a:bodyPr vert="horz" wrap="square" lIns="0" tIns="18288" rIns="0" bIns="0" rtlCol="0" anchor="t">
            <a:spAutoFit/>
          </a:bodyPr>
          <a:lstStyle/>
          <a:p>
            <a:pPr marL="13335">
              <a:spcBef>
                <a:spcPts val="144"/>
              </a:spcBef>
            </a:pPr>
            <a:r>
              <a:rPr lang="zh-TW" altLang="en-US" sz="1750" spc="75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輕鬆</a:t>
            </a:r>
            <a:r>
              <a:rPr lang="zh-CN" altLang="en-US" sz="1750" spc="75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共享</a:t>
            </a:r>
            <a:endParaRPr lang="zh-TW" altLang="en-US" sz="1750">
              <a:latin typeface="Microsoft JhengHei"/>
              <a:ea typeface="Microsoft JhengHei"/>
              <a:cs typeface="SimSun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1A1D2F0A-DE8D-87C1-EF4A-C82C984B06FB}"/>
              </a:ext>
            </a:extLst>
          </p:cNvPr>
          <p:cNvSpPr txBox="1"/>
          <p:nvPr/>
        </p:nvSpPr>
        <p:spPr>
          <a:xfrm>
            <a:off x="4826164" y="5532655"/>
            <a:ext cx="2404533" cy="472437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3547" marR="5419">
              <a:lnSpc>
                <a:spcPct val="148100"/>
              </a:lnSpc>
              <a:spcBef>
                <a:spcPts val="107"/>
              </a:spcBef>
            </a:pP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多裝置間的同步更新，讓照</a:t>
            </a: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Microsoft YaHei"/>
              </a:rPr>
              <a:t>⽚ </a:t>
            </a:r>
            <a:r>
              <a:rPr sz="1440" err="1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可以輕</a:t>
            </a:r>
            <a:r>
              <a:rPr lang="zh-CN" altLang="en-US" sz="1440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鬆</a:t>
            </a:r>
            <a:r>
              <a:rPr sz="1440" err="1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地</a:t>
            </a:r>
            <a:r>
              <a:rPr sz="1440" err="1">
                <a:solidFill>
                  <a:srgbClr val="2B3249"/>
                </a:solidFill>
                <a:latin typeface="Microsoft JhengHei"/>
                <a:ea typeface="Microsoft JhengHei"/>
                <a:cs typeface="Microsoft YaHei"/>
              </a:rPr>
              <a:t>共</a:t>
            </a:r>
            <a:r>
              <a:rPr sz="1440" err="1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享和檢視</a:t>
            </a: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。</a:t>
            </a:r>
            <a:endParaRPr sz="1440">
              <a:latin typeface="Microsoft JhengHei"/>
              <a:ea typeface="Microsoft JhengHei"/>
              <a:cs typeface="SimSun"/>
            </a:endParaRPr>
          </a:p>
        </p:txBody>
      </p:sp>
      <p:grpSp>
        <p:nvGrpSpPr>
          <p:cNvPr id="28" name="object 13">
            <a:extLst>
              <a:ext uri="{FF2B5EF4-FFF2-40B4-BE49-F238E27FC236}">
                <a16:creationId xmlns:a16="http://schemas.microsoft.com/office/drawing/2014/main" id="{FED1B143-8A88-B982-C591-2F235462C0DB}"/>
              </a:ext>
            </a:extLst>
          </p:cNvPr>
          <p:cNvGrpSpPr/>
          <p:nvPr/>
        </p:nvGrpSpPr>
        <p:grpSpPr>
          <a:xfrm>
            <a:off x="8248388" y="4946528"/>
            <a:ext cx="2763520" cy="1513840"/>
            <a:chOff x="7196136" y="2700337"/>
            <a:chExt cx="2590800" cy="1419225"/>
          </a:xfrm>
        </p:grpSpPr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95E018FB-1CF1-4CAF-3DF6-A8F5D1CC474A}"/>
                </a:ext>
              </a:extLst>
            </p:cNvPr>
            <p:cNvSpPr/>
            <p:nvPr/>
          </p:nvSpPr>
          <p:spPr>
            <a:xfrm>
              <a:off x="7196136" y="2700337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2541852" y="1419224"/>
                  </a:moveTo>
                  <a:lnTo>
                    <a:pt x="48947" y="1419224"/>
                  </a:lnTo>
                  <a:lnTo>
                    <a:pt x="45540" y="1418888"/>
                  </a:lnTo>
                  <a:lnTo>
                    <a:pt x="10740" y="1398802"/>
                  </a:lnTo>
                  <a:lnTo>
                    <a:pt x="0" y="1370276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8" y="17775"/>
                  </a:lnTo>
                  <a:lnTo>
                    <a:pt x="2590800" y="48947"/>
                  </a:lnTo>
                  <a:lnTo>
                    <a:pt x="2590800" y="1370276"/>
                  </a:lnTo>
                  <a:lnTo>
                    <a:pt x="2573023" y="1406312"/>
                  </a:lnTo>
                  <a:lnTo>
                    <a:pt x="2545258" y="1418888"/>
                  </a:lnTo>
                  <a:lnTo>
                    <a:pt x="2541852" y="1419224"/>
                  </a:lnTo>
                  <a:close/>
                </a:path>
              </a:pathLst>
            </a:custGeom>
            <a:solidFill>
              <a:srgbClr val="DEECE8"/>
            </a:solidFill>
          </p:spPr>
          <p:txBody>
            <a:bodyPr wrap="square" lIns="0" tIns="0" rIns="0" bIns="0" rtlCol="0"/>
            <a:lstStyle/>
            <a:p>
              <a:endParaRPr sz="1920">
                <a:latin typeface="Microsoft JhengHei"/>
                <a:ea typeface="Microsoft JhengHei"/>
              </a:endParaRPr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DDE5D3EC-762E-1884-6FE1-648573A0C8B2}"/>
                </a:ext>
              </a:extLst>
            </p:cNvPr>
            <p:cNvSpPr/>
            <p:nvPr/>
          </p:nvSpPr>
          <p:spPr>
            <a:xfrm>
              <a:off x="7196136" y="2700337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3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8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75455" y="15343"/>
                  </a:lnTo>
                  <a:lnTo>
                    <a:pt x="2577888" y="17775"/>
                  </a:lnTo>
                  <a:lnTo>
                    <a:pt x="2580060" y="20422"/>
                  </a:lnTo>
                  <a:lnTo>
                    <a:pt x="2581970" y="23282"/>
                  </a:lnTo>
                  <a:lnTo>
                    <a:pt x="2583881" y="26142"/>
                  </a:lnTo>
                  <a:lnTo>
                    <a:pt x="2589792" y="42166"/>
                  </a:lnTo>
                  <a:lnTo>
                    <a:pt x="2590464" y="45540"/>
                  </a:lnTo>
                  <a:lnTo>
                    <a:pt x="2590800" y="48947"/>
                  </a:lnTo>
                  <a:lnTo>
                    <a:pt x="2590800" y="52387"/>
                  </a:lnTo>
                  <a:lnTo>
                    <a:pt x="2590800" y="1366837"/>
                  </a:lnTo>
                  <a:lnTo>
                    <a:pt x="2590800" y="1370276"/>
                  </a:lnTo>
                  <a:lnTo>
                    <a:pt x="2590464" y="1373683"/>
                  </a:lnTo>
                  <a:lnTo>
                    <a:pt x="2589792" y="1377057"/>
                  </a:lnTo>
                  <a:lnTo>
                    <a:pt x="2589121" y="1380430"/>
                  </a:lnTo>
                  <a:lnTo>
                    <a:pt x="2581970" y="1395941"/>
                  </a:lnTo>
                  <a:lnTo>
                    <a:pt x="2580060" y="1398802"/>
                  </a:lnTo>
                  <a:lnTo>
                    <a:pt x="2567515" y="1410395"/>
                  </a:lnTo>
                  <a:lnTo>
                    <a:pt x="2564656" y="1412306"/>
                  </a:lnTo>
                  <a:lnTo>
                    <a:pt x="2538412" y="1419224"/>
                  </a:lnTo>
                  <a:lnTo>
                    <a:pt x="52388" y="1419224"/>
                  </a:lnTo>
                  <a:lnTo>
                    <a:pt x="15344" y="1403880"/>
                  </a:lnTo>
                  <a:lnTo>
                    <a:pt x="8829" y="1395941"/>
                  </a:lnTo>
                  <a:lnTo>
                    <a:pt x="6918" y="1393081"/>
                  </a:lnTo>
                  <a:lnTo>
                    <a:pt x="5304" y="1390062"/>
                  </a:lnTo>
                  <a:lnTo>
                    <a:pt x="3988" y="1386884"/>
                  </a:lnTo>
                  <a:lnTo>
                    <a:pt x="2671" y="1383706"/>
                  </a:lnTo>
                  <a:lnTo>
                    <a:pt x="1677" y="1380430"/>
                  </a:lnTo>
                  <a:lnTo>
                    <a:pt x="1006" y="1377057"/>
                  </a:lnTo>
                  <a:lnTo>
                    <a:pt x="335" y="1373683"/>
                  </a:lnTo>
                  <a:lnTo>
                    <a:pt x="0" y="1370276"/>
                  </a:lnTo>
                  <a:lnTo>
                    <a:pt x="0" y="1366837"/>
                  </a:lnTo>
                  <a:close/>
                </a:path>
              </a:pathLst>
            </a:custGeom>
            <a:ln w="9524">
              <a:solidFill>
                <a:srgbClr val="BED9D3"/>
              </a:solidFill>
            </a:ln>
          </p:spPr>
          <p:txBody>
            <a:bodyPr wrap="square" lIns="0" tIns="0" rIns="0" bIns="0" rtlCol="0"/>
            <a:lstStyle/>
            <a:p>
              <a:endParaRPr sz="1920">
                <a:latin typeface="Microsoft JhengHei"/>
                <a:ea typeface="Microsoft JhengHei"/>
              </a:endParaRPr>
            </a:p>
          </p:txBody>
        </p:sp>
      </p:grpSp>
      <p:sp>
        <p:nvSpPr>
          <p:cNvPr id="31" name="object 16">
            <a:extLst>
              <a:ext uri="{FF2B5EF4-FFF2-40B4-BE49-F238E27FC236}">
                <a16:creationId xmlns:a16="http://schemas.microsoft.com/office/drawing/2014/main" id="{DEBB1104-2431-FC03-5DDF-2BF7915A29DB}"/>
              </a:ext>
            </a:extLst>
          </p:cNvPr>
          <p:cNvSpPr txBox="1"/>
          <p:nvPr/>
        </p:nvSpPr>
        <p:spPr>
          <a:xfrm>
            <a:off x="8417723" y="5115861"/>
            <a:ext cx="957072" cy="216982"/>
          </a:xfrm>
          <a:prstGeom prst="rect">
            <a:avLst/>
          </a:prstGeom>
        </p:spPr>
        <p:txBody>
          <a:bodyPr vert="horz" wrap="square" lIns="0" tIns="18288" rIns="0" bIns="0" rtlCol="0">
            <a:spAutoFit/>
          </a:bodyPr>
          <a:lstStyle/>
          <a:p>
            <a:pPr marL="13547">
              <a:spcBef>
                <a:spcPts val="144"/>
              </a:spcBef>
            </a:pPr>
            <a:r>
              <a:rPr sz="1760" spc="75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數據安</a:t>
            </a:r>
            <a:r>
              <a:rPr sz="1760" spc="37">
                <a:solidFill>
                  <a:srgbClr val="2B3249"/>
                </a:solidFill>
                <a:latin typeface="Microsoft JhengHei"/>
                <a:ea typeface="Microsoft JhengHei"/>
                <a:cs typeface="Microsoft YaHei"/>
              </a:rPr>
              <a:t>全</a:t>
            </a:r>
            <a:endParaRPr sz="1760">
              <a:latin typeface="Microsoft JhengHei"/>
              <a:ea typeface="Microsoft JhengHei"/>
              <a:cs typeface="Microsoft YaHei"/>
            </a:endParaRPr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89C923CF-39F4-3CE6-C166-28BA5E98F8F5}"/>
              </a:ext>
            </a:extLst>
          </p:cNvPr>
          <p:cNvSpPr txBox="1"/>
          <p:nvPr/>
        </p:nvSpPr>
        <p:spPr>
          <a:xfrm>
            <a:off x="8417723" y="5513116"/>
            <a:ext cx="2404533" cy="499624"/>
          </a:xfrm>
          <a:prstGeom prst="rect">
            <a:avLst/>
          </a:prstGeom>
        </p:spPr>
        <p:txBody>
          <a:bodyPr vert="horz" wrap="square" lIns="0" tIns="119211" rIns="0" bIns="0" rtlCol="0">
            <a:spAutoFit/>
          </a:bodyPr>
          <a:lstStyle/>
          <a:p>
            <a:pPr marL="13547">
              <a:spcBef>
                <a:spcPts val="939"/>
              </a:spcBef>
            </a:pP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Microsoft YaHei"/>
              </a:rPr>
              <a:t>⾼</a:t>
            </a: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效的數據管理系統，保持照</a:t>
            </a:r>
            <a:endParaRPr sz="1440">
              <a:latin typeface="Microsoft JhengHei"/>
              <a:ea typeface="Microsoft JhengHei"/>
              <a:cs typeface="SimSun"/>
            </a:endParaRPr>
          </a:p>
          <a:p>
            <a:pPr marL="13547">
              <a:spcBef>
                <a:spcPts val="832"/>
              </a:spcBef>
            </a:pP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Microsoft YaHei"/>
              </a:rPr>
              <a:t>⽚</a:t>
            </a: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和學</a:t>
            </a: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Microsoft YaHei"/>
              </a:rPr>
              <a:t>⽣</a:t>
            </a: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資料的安</a:t>
            </a: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Microsoft YaHei"/>
              </a:rPr>
              <a:t>全</a:t>
            </a:r>
            <a:r>
              <a:rPr sz="1440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。</a:t>
            </a:r>
            <a:endParaRPr sz="1440">
              <a:latin typeface="Microsoft JhengHei"/>
              <a:ea typeface="Microsoft JhengHei"/>
              <a:cs typeface="SimSun"/>
            </a:endParaRPr>
          </a:p>
        </p:txBody>
      </p:sp>
      <p:pic>
        <p:nvPicPr>
          <p:cNvPr id="36" name="图片 35" descr="图示&#10;&#10;描述已自动生成">
            <a:extLst>
              <a:ext uri="{FF2B5EF4-FFF2-40B4-BE49-F238E27FC236}">
                <a16:creationId xmlns:a16="http://schemas.microsoft.com/office/drawing/2014/main" id="{016CABEB-93ED-5131-3DB5-B7C2BDA8B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495" y="1893399"/>
            <a:ext cx="3374250" cy="1713584"/>
          </a:xfrm>
          <a:prstGeom prst="rect">
            <a:avLst/>
          </a:prstGeom>
        </p:spPr>
      </p:pic>
      <p:pic>
        <p:nvPicPr>
          <p:cNvPr id="3" name="圖片 2" descr="蓝色科技电脑笔记本PNG素材科技元素AI免费下载- 图星人">
            <a:extLst>
              <a:ext uri="{FF2B5EF4-FFF2-40B4-BE49-F238E27FC236}">
                <a16:creationId xmlns:a16="http://schemas.microsoft.com/office/drawing/2014/main" id="{9C81A52C-C4A9-9A7B-74F4-BF9BFC23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67" y="1496483"/>
            <a:ext cx="2743200" cy="2743200"/>
          </a:xfrm>
          <a:prstGeom prst="rect">
            <a:avLst/>
          </a:prstGeom>
        </p:spPr>
      </p:pic>
      <p:grpSp>
        <p:nvGrpSpPr>
          <p:cNvPr id="4" name="object 3">
            <a:extLst>
              <a:ext uri="{FF2B5EF4-FFF2-40B4-BE49-F238E27FC236}">
                <a16:creationId xmlns:a16="http://schemas.microsoft.com/office/drawing/2014/main" id="{9B63B1E6-D6AA-D802-4F43-1297519594C8}"/>
              </a:ext>
            </a:extLst>
          </p:cNvPr>
          <p:cNvGrpSpPr/>
          <p:nvPr/>
        </p:nvGrpSpPr>
        <p:grpSpPr>
          <a:xfrm>
            <a:off x="971649" y="4944086"/>
            <a:ext cx="2763520" cy="1513840"/>
            <a:chOff x="8411414" y="1440685"/>
            <a:chExt cx="2590800" cy="141922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80030A11-6E2D-754F-ED35-D058C2802813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2541852" y="1419224"/>
                  </a:moveTo>
                  <a:lnTo>
                    <a:pt x="48947" y="1419224"/>
                  </a:lnTo>
                  <a:lnTo>
                    <a:pt x="45541" y="1418888"/>
                  </a:lnTo>
                  <a:lnTo>
                    <a:pt x="10739" y="1398802"/>
                  </a:lnTo>
                  <a:lnTo>
                    <a:pt x="0" y="1370276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7" y="17775"/>
                  </a:lnTo>
                  <a:lnTo>
                    <a:pt x="2590799" y="48947"/>
                  </a:lnTo>
                  <a:lnTo>
                    <a:pt x="2590799" y="1370276"/>
                  </a:lnTo>
                  <a:lnTo>
                    <a:pt x="2573023" y="1406312"/>
                  </a:lnTo>
                  <a:lnTo>
                    <a:pt x="2545258" y="1418888"/>
                  </a:lnTo>
                  <a:lnTo>
                    <a:pt x="2541852" y="1419224"/>
                  </a:lnTo>
                  <a:close/>
                </a:path>
              </a:pathLst>
            </a:custGeom>
            <a:solidFill>
              <a:srgbClr val="DEECE8"/>
            </a:solidFill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920">
                <a:latin typeface="Microsoft JhengHei"/>
                <a:ea typeface="Microsoft JhengHei"/>
              </a:endParaRPr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FB486277-9A76-86D6-213A-08666CED9211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67516" y="8828"/>
                  </a:lnTo>
                  <a:lnTo>
                    <a:pt x="2570376" y="10739"/>
                  </a:lnTo>
                  <a:lnTo>
                    <a:pt x="2573023" y="12911"/>
                  </a:lnTo>
                  <a:lnTo>
                    <a:pt x="2575455" y="15343"/>
                  </a:lnTo>
                  <a:lnTo>
                    <a:pt x="2577887" y="17775"/>
                  </a:lnTo>
                  <a:lnTo>
                    <a:pt x="2590799" y="52387"/>
                  </a:lnTo>
                  <a:lnTo>
                    <a:pt x="2590799" y="1366837"/>
                  </a:lnTo>
                  <a:lnTo>
                    <a:pt x="2575455" y="1403880"/>
                  </a:lnTo>
                  <a:lnTo>
                    <a:pt x="2538412" y="1419224"/>
                  </a:lnTo>
                  <a:lnTo>
                    <a:pt x="52387" y="1419224"/>
                  </a:lnTo>
                  <a:lnTo>
                    <a:pt x="23282" y="1410395"/>
                  </a:lnTo>
                  <a:lnTo>
                    <a:pt x="20422" y="1408484"/>
                  </a:lnTo>
                  <a:lnTo>
                    <a:pt x="335" y="1373683"/>
                  </a:lnTo>
                  <a:lnTo>
                    <a:pt x="0" y="1370276"/>
                  </a:lnTo>
                  <a:lnTo>
                    <a:pt x="0" y="1366837"/>
                  </a:lnTo>
                  <a:close/>
                </a:path>
              </a:pathLst>
            </a:custGeom>
            <a:ln w="9524">
              <a:solidFill>
                <a:srgbClr val="BED9D3"/>
              </a:solidFill>
            </a:ln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920">
                <a:latin typeface="Microsoft JhengHei"/>
                <a:ea typeface="Microsoft JhengHei"/>
              </a:endParaRPr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9290FC95-FBC3-C912-E90A-FA1DA47F94F1}"/>
              </a:ext>
            </a:extLst>
          </p:cNvPr>
          <p:cNvSpPr txBox="1"/>
          <p:nvPr/>
        </p:nvSpPr>
        <p:spPr>
          <a:xfrm>
            <a:off x="1140982" y="5113419"/>
            <a:ext cx="1137330" cy="215893"/>
          </a:xfrm>
          <a:prstGeom prst="rect">
            <a:avLst/>
          </a:prstGeom>
        </p:spPr>
        <p:txBody>
          <a:bodyPr vert="horz" wrap="square" lIns="0" tIns="18288" rIns="0" bIns="0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">
              <a:spcBef>
                <a:spcPts val="144"/>
              </a:spcBef>
            </a:pPr>
            <a:r>
              <a:rPr lang="zh-CN" altLang="en-US" sz="1750">
                <a:latin typeface="Microsoft JhengHei"/>
                <a:ea typeface="Microsoft JhengHei"/>
                <a:cs typeface="SimSun"/>
              </a:rPr>
              <a:t>雲端資料庫</a:t>
            </a:r>
            <a:endParaRPr lang="zh-TW" altLang="en-US" sz="1760">
              <a:latin typeface="Microsoft JhengHei"/>
              <a:ea typeface="Microsoft JhengHei"/>
              <a:cs typeface="SimSun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4765528-FE0B-DD33-61F7-847698FC7F88}"/>
              </a:ext>
            </a:extLst>
          </p:cNvPr>
          <p:cNvSpPr txBox="1"/>
          <p:nvPr/>
        </p:nvSpPr>
        <p:spPr>
          <a:xfrm>
            <a:off x="1140982" y="5510675"/>
            <a:ext cx="2404533" cy="459741"/>
          </a:xfrm>
          <a:prstGeom prst="rect">
            <a:avLst/>
          </a:prstGeom>
        </p:spPr>
        <p:txBody>
          <a:bodyPr vert="horz" wrap="square" lIns="0" tIns="13547" rIns="0" bIns="0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" marR="5080">
              <a:lnSpc>
                <a:spcPct val="148100"/>
              </a:lnSpc>
              <a:spcBef>
                <a:spcPts val="107"/>
              </a:spcBef>
            </a:pPr>
            <a:r>
              <a:rPr lang="zh-TW" altLang="en-US" sz="1400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照</a:t>
            </a:r>
            <a:r>
              <a:rPr lang="zh-TW" altLang="en-US" sz="1400">
                <a:solidFill>
                  <a:srgbClr val="2B3249"/>
                </a:solidFill>
                <a:latin typeface="Microsoft JhengHei"/>
                <a:ea typeface="Microsoft JhengHei"/>
                <a:cs typeface="Microsoft YaHei"/>
              </a:rPr>
              <a:t>⽚儲存在雲端</a:t>
            </a:r>
            <a:r>
              <a:rPr lang="zh-TW" altLang="en-US" sz="1400">
                <a:solidFill>
                  <a:srgbClr val="2B3249"/>
                </a:solidFill>
                <a:latin typeface="Microsoft JhengHei"/>
                <a:ea typeface="Microsoft JhengHei"/>
                <a:cs typeface="SimSun"/>
              </a:rPr>
              <a:t>，省去了硬碟 帶來的繁瑣維護和儲存問題。</a:t>
            </a:r>
            <a:endParaRPr lang="zh-TW" altLang="en-US" sz="1400">
              <a:latin typeface="Microsoft JhengHei"/>
              <a:ea typeface="Microsoft JhengHei"/>
              <a:cs typeface="SimSun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9EF4893-9D33-0358-4DD9-A47A9C3625E1}"/>
              </a:ext>
            </a:extLst>
          </p:cNvPr>
          <p:cNvSpPr txBox="1">
            <a:spLocks/>
          </p:cNvSpPr>
          <p:nvPr/>
        </p:nvSpPr>
        <p:spPr>
          <a:xfrm>
            <a:off x="1210147" y="4271970"/>
            <a:ext cx="3599815" cy="24365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 algn="ctr">
              <a:lnSpc>
                <a:spcPct val="100000"/>
              </a:lnSpc>
              <a:spcBef>
                <a:spcPts val="133"/>
              </a:spcBef>
            </a:pPr>
            <a:r>
              <a:rPr lang="zh-TW" altLang="en-US" sz="2000" spc="27">
                <a:latin typeface="Microsoft JhengHei"/>
                <a:ea typeface="Microsoft JhengHei"/>
              </a:rPr>
              <a:t>本機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B7B2B613-FEC1-017D-5EB2-F7FD34856A92}"/>
              </a:ext>
            </a:extLst>
          </p:cNvPr>
          <p:cNvSpPr txBox="1">
            <a:spLocks/>
          </p:cNvSpPr>
          <p:nvPr/>
        </p:nvSpPr>
        <p:spPr>
          <a:xfrm>
            <a:off x="7232063" y="4271969"/>
            <a:ext cx="3599815" cy="24365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 algn="ctr">
              <a:lnSpc>
                <a:spcPct val="100000"/>
              </a:lnSpc>
              <a:spcBef>
                <a:spcPts val="133"/>
              </a:spcBef>
            </a:pPr>
            <a:r>
              <a:rPr lang="zh-TW" altLang="en-US" sz="2000" spc="27">
                <a:latin typeface="Microsoft JhengHei"/>
                <a:ea typeface="Microsoft JhengHei"/>
              </a:rPr>
              <a:t>雲端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2426482-4CEC-9AE2-DD42-F1CB65CDC5D5}"/>
              </a:ext>
            </a:extLst>
          </p:cNvPr>
          <p:cNvCxnSpPr/>
          <p:nvPr/>
        </p:nvCxnSpPr>
        <p:spPr>
          <a:xfrm>
            <a:off x="4491703" y="3168444"/>
            <a:ext cx="2561301" cy="491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2">
            <a:extLst>
              <a:ext uri="{FF2B5EF4-FFF2-40B4-BE49-F238E27FC236}">
                <a16:creationId xmlns:a16="http://schemas.microsoft.com/office/drawing/2014/main" id="{9A3F8FAD-D7A7-41A8-A738-44AAD8484454}"/>
              </a:ext>
            </a:extLst>
          </p:cNvPr>
          <p:cNvSpPr txBox="1">
            <a:spLocks/>
          </p:cNvSpPr>
          <p:nvPr/>
        </p:nvSpPr>
        <p:spPr>
          <a:xfrm>
            <a:off x="4824185" y="2789962"/>
            <a:ext cx="1879170" cy="24365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 algn="ctr">
              <a:lnSpc>
                <a:spcPct val="100000"/>
              </a:lnSpc>
              <a:spcBef>
                <a:spcPts val="133"/>
              </a:spcBef>
            </a:pPr>
            <a:r>
              <a:rPr lang="zh-TW" altLang="en-US" sz="2000" spc="27">
                <a:latin typeface="Microsoft JhengHei"/>
                <a:ea typeface="Microsoft JhengHei"/>
              </a:rPr>
              <a:t>同時使用</a:t>
            </a:r>
          </a:p>
        </p:txBody>
      </p:sp>
    </p:spTree>
    <p:extLst>
      <p:ext uri="{BB962C8B-B14F-4D97-AF65-F5344CB8AC3E}">
        <p14:creationId xmlns:p14="http://schemas.microsoft.com/office/powerpoint/2010/main" val="264762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3335" algn="ctr"/>
            <a:r>
              <a:rPr lang="zh-CN" altLang="en-US" sz="3200" b="1" spc="27">
                <a:solidFill>
                  <a:schemeClr val="bg1"/>
                </a:solidFill>
                <a:latin typeface="Microsoft JhengHei"/>
                <a:ea typeface="Microsoft JhengHei"/>
              </a:rPr>
              <a:t>資料庫類型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4F91BE7-4ED8-73F5-0E72-43A47A342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39353"/>
              </p:ext>
            </p:extLst>
          </p:nvPr>
        </p:nvGraphicFramePr>
        <p:xfrm>
          <a:off x="351692" y="1817076"/>
          <a:ext cx="11501003" cy="46794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{3B4B98B0-60AC-42C2-AFA5-B58CD77FA1E5}</a:tableStyleId>
              </a:tblPr>
              <a:tblGrid>
                <a:gridCol w="1619936">
                  <a:extLst>
                    <a:ext uri="{9D8B030D-6E8A-4147-A177-3AD203B41FA5}">
                      <a16:colId xmlns:a16="http://schemas.microsoft.com/office/drawing/2014/main" val="2101922375"/>
                    </a:ext>
                  </a:extLst>
                </a:gridCol>
                <a:gridCol w="4910953">
                  <a:extLst>
                    <a:ext uri="{9D8B030D-6E8A-4147-A177-3AD203B41FA5}">
                      <a16:colId xmlns:a16="http://schemas.microsoft.com/office/drawing/2014/main" val="1510866149"/>
                    </a:ext>
                  </a:extLst>
                </a:gridCol>
                <a:gridCol w="4970114">
                  <a:extLst>
                    <a:ext uri="{9D8B030D-6E8A-4147-A177-3AD203B41FA5}">
                      <a16:colId xmlns:a16="http://schemas.microsoft.com/office/drawing/2014/main" val="3315483308"/>
                    </a:ext>
                  </a:extLst>
                </a:gridCol>
              </a:tblGrid>
              <a:tr h="467868">
                <a:tc>
                  <a:txBody>
                    <a:bodyPr/>
                    <a:lstStyle/>
                    <a:p>
                      <a:pPr algn="ctr"/>
                      <a:endParaRPr lang="zh-TW" altLang="en-US" sz="1800" b="0" cap="none" spc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marL="117998" marR="12398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cap="none" spc="0">
                          <a:solidFill>
                            <a:schemeClr val="bg1"/>
                          </a:solidFill>
                          <a:latin typeface="Times New Roman"/>
                        </a:rPr>
                        <a:t>關聯式資料庫</a:t>
                      </a:r>
                    </a:p>
                  </a:txBody>
                  <a:tcPr marL="117998" marR="12398" marT="90768" marB="90768" anchor="ctr">
                    <a:lnL w="12700" cmpd="sng">
                      <a:solidFill>
                        <a:schemeClr val="bg1"/>
                      </a:solidFill>
                    </a:lnL>
                    <a:lnR w="12700" cmpd="sng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 b="0" u="none" strike="noStrike" cap="none" spc="0" noProof="0">
                          <a:solidFill>
                            <a:schemeClr val="bg1"/>
                          </a:solidFill>
                          <a:latin typeface="Times New Roman"/>
                        </a:rPr>
                        <a:t>非</a:t>
                      </a:r>
                      <a:r>
                        <a:rPr lang="zh-TW" sz="1800" b="0" u="none" strike="noStrike" cap="none" spc="0" noProof="0">
                          <a:solidFill>
                            <a:schemeClr val="bg1"/>
                          </a:solidFill>
                          <a:latin typeface="Times New Roman"/>
                        </a:rPr>
                        <a:t>關聯式資料庫</a:t>
                      </a:r>
                      <a:endParaRPr lang="zh-TW" sz="1800" b="0" cap="none" spc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marL="117998" marR="12398" marT="90768" marB="90768" anchor="ctr">
                    <a:lnL w="12700" cmpd="sng">
                      <a:solidFill>
                        <a:schemeClr val="bg1"/>
                      </a:solidFill>
                    </a:lnL>
                    <a:lnR w="12700" cmpd="sng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15505"/>
                  </a:ext>
                </a:extLst>
              </a:tr>
              <a:tr h="7018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組成方式</a:t>
                      </a: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由資料表(Table)組成，其中 row 代表一筆資料，column 代表資料欄位名稱</a:t>
                      </a:r>
                      <a:endParaRPr lang="zh-TW" sz="1800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由 collection 組成</a:t>
                      </a:r>
                      <a:r>
                        <a:rPr lang="zh-TW" altLang="en-US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，資料模型可為</a:t>
                      </a: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鍵值、文件或圖形</a:t>
                      </a:r>
                      <a:endParaRPr lang="zh-TW" sz="1800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991036"/>
                  </a:ext>
                </a:extLst>
              </a:tr>
              <a:tr h="7018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Schema架構</a:t>
                      </a:r>
                      <a:endParaRPr lang="zh-TW" sz="1800" b="1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需預先設定好架構以</a:t>
                      </a:r>
                      <a:r>
                        <a:rPr lang="zh-TW" altLang="en-US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及以及先</a:t>
                      </a: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定義好資料表之間的關係</a:t>
                      </a:r>
                      <a:endParaRPr lang="zh-TW" sz="1800" b="0" i="0" u="none" strike="noStrike" cap="none" spc="0" baseline="0" noProof="0">
                        <a:solidFill>
                          <a:schemeClr val="tx1"/>
                        </a:solidFill>
                        <a:latin typeface="Times New Roman"/>
                        <a:ea typeface="微軟正黑體"/>
                      </a:endParaRP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0" u="none" strike="noStrike" cap="none" spc="0" noProof="0">
                          <a:solidFill>
                            <a:schemeClr val="tx1"/>
                          </a:solidFill>
                          <a:latin typeface="Times New Roman"/>
                        </a:rPr>
                        <a:t>可自由定義資料結構以及自由新增欄位</a:t>
                      </a:r>
                      <a:r>
                        <a:rPr lang="zh-TW" sz="1800" b="0" u="none" strike="noStrike" cap="none" spc="0" noProof="0">
                          <a:solidFill>
                            <a:schemeClr val="tx1"/>
                          </a:solidFill>
                          <a:latin typeface="Times New Roman"/>
                        </a:rPr>
                        <a:t>，資料格式不需一致</a:t>
                      </a:r>
                      <a:endParaRPr lang="zh-TW" altLang="en-US" sz="1800" b="0" i="0" u="none" strike="noStrike" cap="none" spc="0" noProof="0">
                        <a:solidFill>
                          <a:schemeClr val="tx1"/>
                        </a:solidFill>
                        <a:latin typeface="Times New Roman"/>
                        <a:ea typeface="Microsoft JhengHei"/>
                      </a:endParaRP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01413"/>
                  </a:ext>
                </a:extLst>
              </a:tr>
              <a:tr h="9255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使用方向</a:t>
                      </a: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1.已</a:t>
                      </a: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有明確的資料格式</a:t>
                      </a:r>
                      <a:endParaRPr lang="zh-TW" altLang="en-US" sz="1800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2.</a:t>
                      </a: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預計未來不會有大幅度的變更</a:t>
                      </a:r>
                      <a:endParaRPr lang="zh-TW" altLang="en-US" sz="1800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3.</a:t>
                      </a: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著重在資料操作的準確性與一致性</a:t>
                      </a:r>
                      <a:endParaRPr lang="zh-TW" sz="1800" b="0" i="0" u="none" strike="noStrike" cap="none" spc="0" baseline="0" noProof="0">
                        <a:solidFill>
                          <a:schemeClr val="tx1"/>
                        </a:solidFill>
                        <a:latin typeface="Times New Roman"/>
                        <a:ea typeface="微軟正黑體"/>
                      </a:endParaRP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1.</a:t>
                      </a: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資料格式不確定</a:t>
                      </a:r>
                      <a:endParaRPr lang="zh-TW" altLang="en-US" sz="1800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2.</a:t>
                      </a: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保留彈性調整的空間，且資料之間沒有複雜的關聯</a:t>
                      </a:r>
                      <a:endParaRPr lang="zh-TW" altLang="en-US" sz="1800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3.</a:t>
                      </a:r>
                      <a:r>
                        <a:rPr lang="zh-TW" sz="1800" b="0" u="none" strike="noStrike" cap="none" spc="0" baseline="0" noProof="0">
                          <a:solidFill>
                            <a:schemeClr val="tx1"/>
                          </a:solidFill>
                          <a:latin typeface="Times New Roman"/>
                        </a:rPr>
                        <a:t>著重在快速讀取資料與可用性</a:t>
                      </a:r>
                      <a:endParaRPr lang="zh-TW" sz="1800" cap="none" spc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770565"/>
                  </a:ext>
                </a:extLst>
              </a:tr>
              <a:tr h="4678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舉例</a:t>
                      </a: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MySQL、MariaDB</a:t>
                      </a: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MongoDB</a:t>
                      </a: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89366"/>
                  </a:ext>
                </a:extLst>
              </a:tr>
              <a:tr h="7018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 b="1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本組使用用途</a:t>
                      </a: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 cap="none" spc="0" dirty="0">
                          <a:solidFill>
                            <a:schemeClr val="tx1"/>
                          </a:solidFill>
                          <a:latin typeface="Times New Roman"/>
                        </a:rPr>
                        <a:t>儲存學生、課程資訊、</a:t>
                      </a:r>
                      <a:endParaRPr lang="zh-TW" sz="1800" cap="none" spc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r>
                        <a:rPr lang="zh-TW" altLang="en-US" sz="1800" cap="none" spc="0" dirty="0">
                          <a:solidFill>
                            <a:schemeClr val="tx1"/>
                          </a:solidFill>
                          <a:latin typeface="Times New Roman"/>
                        </a:rPr>
                        <a:t>人臉辨識點名紀錄</a:t>
                      </a:r>
                      <a:r>
                        <a:rPr lang="zh-CN" altLang="en-US" sz="1800" cap="none" spc="0" dirty="0">
                          <a:solidFill>
                            <a:schemeClr val="tx1"/>
                          </a:solidFill>
                          <a:latin typeface="Times New Roman"/>
                        </a:rPr>
                        <a:t>（原先）</a:t>
                      </a:r>
                      <a:endParaRPr lang="zh-TW" altLang="en-US" sz="1800" cap="none" spc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 cap="none" spc="0" dirty="0">
                          <a:solidFill>
                            <a:schemeClr val="tx1"/>
                          </a:solidFill>
                          <a:latin typeface="Times New Roman"/>
                        </a:rPr>
                        <a:t>儲存學生、課程資訊、</a:t>
                      </a:r>
                      <a:endParaRPr lang="zh-TW" altLang="zh-TW" sz="1800" cap="none" spc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cap="none" spc="0" dirty="0">
                          <a:solidFill>
                            <a:schemeClr val="tx1"/>
                          </a:solidFill>
                          <a:latin typeface="Times New Roman"/>
                        </a:rPr>
                        <a:t>人臉辨識點名紀錄、儲存人臉照片資料</a:t>
                      </a:r>
                      <a:endParaRPr lang="en-US" altLang="zh-TW" sz="1800" cap="none" spc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cap="none" spc="0" dirty="0">
                          <a:solidFill>
                            <a:schemeClr val="tx1"/>
                          </a:solidFill>
                          <a:latin typeface="Times New Roman"/>
                        </a:rPr>
                        <a:t>（資料</a:t>
                      </a:r>
                      <a:r>
                        <a:rPr lang="zh-TW" altLang="en-US" sz="1800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庫全雲端化</a:t>
                      </a:r>
                      <a:r>
                        <a:rPr lang="zh-CN" altLang="en-US" sz="1800" cap="none" spc="0">
                          <a:solidFill>
                            <a:schemeClr val="tx1"/>
                          </a:solidFill>
                          <a:latin typeface="Times New Roman"/>
                        </a:rPr>
                        <a:t>）</a:t>
                      </a:r>
                      <a:endParaRPr lang="zh-TW" altLang="en-US" sz="1800" cap="none" spc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117998" marR="123982" marT="90768" marB="90768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123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7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1914" y="687546"/>
            <a:ext cx="463303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3335">
              <a:lnSpc>
                <a:spcPct val="100000"/>
              </a:lnSpc>
              <a:spcBef>
                <a:spcPts val="133"/>
              </a:spcBef>
            </a:pPr>
            <a:r>
              <a:rPr lang="zh-TW" altLang="af-ZA" b="1" spc="27">
                <a:latin typeface="Microsoft JhengHei"/>
                <a:ea typeface="Microsoft JhengHei"/>
              </a:rPr>
              <a:t>資料庫資料示意</a:t>
            </a:r>
          </a:p>
        </p:txBody>
      </p:sp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A57BEEB-7A78-98E2-5059-EF75CFBD0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8" y="1861469"/>
            <a:ext cx="5352080" cy="3509604"/>
          </a:xfrm>
          <a:prstGeom prst="rect">
            <a:avLst/>
          </a:prstGeom>
        </p:spPr>
      </p:pic>
      <p:pic>
        <p:nvPicPr>
          <p:cNvPr id="4" name="圖片 3" descr="一張含有 文字, 字型, 螢幕擷取畫面, 筆跡 的圖片&#10;&#10;自動產生的描述">
            <a:extLst>
              <a:ext uri="{FF2B5EF4-FFF2-40B4-BE49-F238E27FC236}">
                <a16:creationId xmlns:a16="http://schemas.microsoft.com/office/drawing/2014/main" id="{93C05A29-95FB-18ED-39DE-0A74BCE1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34" y="1530907"/>
            <a:ext cx="5003369" cy="4558186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C23BA773-FD5B-50CE-2189-9FED2BA73AEF}"/>
              </a:ext>
            </a:extLst>
          </p:cNvPr>
          <p:cNvSpPr txBox="1"/>
          <p:nvPr/>
        </p:nvSpPr>
        <p:spPr>
          <a:xfrm>
            <a:off x="2109626" y="6185385"/>
            <a:ext cx="2300258" cy="244682"/>
          </a:xfrm>
          <a:prstGeom prst="rect">
            <a:avLst/>
          </a:prstGeom>
        </p:spPr>
        <p:txBody>
          <a:bodyPr vert="horz" wrap="square" lIns="0" tIns="18288" rIns="0" bIns="0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" algn="ctr">
              <a:spcBef>
                <a:spcPts val="144"/>
              </a:spcBef>
            </a:pPr>
            <a:r>
              <a:rPr lang="zh-CN" altLang="en-US" sz="2000">
                <a:latin typeface="Microsoft JhengHei"/>
                <a:ea typeface="Microsoft JhengHei"/>
                <a:cs typeface="SimSun"/>
              </a:rPr>
              <a:t>關聯式資料庫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F6B2A7E-2FC3-83E5-E1FC-9B019EE6DB65}"/>
              </a:ext>
            </a:extLst>
          </p:cNvPr>
          <p:cNvSpPr txBox="1"/>
          <p:nvPr/>
        </p:nvSpPr>
        <p:spPr>
          <a:xfrm>
            <a:off x="8244371" y="6185384"/>
            <a:ext cx="2300258" cy="244682"/>
          </a:xfrm>
          <a:prstGeom prst="rect">
            <a:avLst/>
          </a:prstGeom>
        </p:spPr>
        <p:txBody>
          <a:bodyPr vert="horz" wrap="square" lIns="0" tIns="18288" rIns="0" bIns="0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" algn="ctr">
              <a:spcBef>
                <a:spcPts val="144"/>
              </a:spcBef>
            </a:pPr>
            <a:r>
              <a:rPr lang="zh-CN" altLang="en-US" sz="2000">
                <a:latin typeface="Microsoft JhengHei"/>
                <a:ea typeface="Microsoft JhengHei"/>
                <a:cs typeface="SimSun"/>
              </a:rPr>
              <a:t>非關聯式資料庫</a:t>
            </a:r>
          </a:p>
        </p:txBody>
      </p:sp>
    </p:spTree>
    <p:extLst>
      <p:ext uri="{BB962C8B-B14F-4D97-AF65-F5344CB8AC3E}">
        <p14:creationId xmlns:p14="http://schemas.microsoft.com/office/powerpoint/2010/main" val="150974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1914" y="687546"/>
            <a:ext cx="359981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3335">
              <a:lnSpc>
                <a:spcPct val="100000"/>
              </a:lnSpc>
              <a:spcBef>
                <a:spcPts val="133"/>
              </a:spcBef>
            </a:pPr>
            <a:r>
              <a:rPr lang="af-ZA" b="1" spc="27">
                <a:latin typeface="Times New Roman"/>
                <a:ea typeface="Microsoft JhengHei"/>
                <a:cs typeface="Times New Roman"/>
              </a:rPr>
              <a:t>MongoDB</a:t>
            </a:r>
            <a:endParaRPr lang="af-ZA" altLang="zh-TW" b="1" spc="27">
              <a:latin typeface="Times New Roman"/>
              <a:ea typeface="Microsoft JhengHei"/>
              <a:cs typeface="Times New Roman"/>
            </a:endParaRP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7CBBCCA0-481D-AF4E-FF45-FE5FBBA48AB9}"/>
              </a:ext>
            </a:extLst>
          </p:cNvPr>
          <p:cNvGrpSpPr/>
          <p:nvPr/>
        </p:nvGrpSpPr>
        <p:grpSpPr>
          <a:xfrm>
            <a:off x="713344" y="1960662"/>
            <a:ext cx="2634367" cy="1513840"/>
            <a:chOff x="8411414" y="1440685"/>
            <a:chExt cx="2590800" cy="141922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760F986-BB7D-783E-A12F-599A460A0FA5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2541852" y="1419224"/>
                  </a:moveTo>
                  <a:lnTo>
                    <a:pt x="48947" y="1419224"/>
                  </a:lnTo>
                  <a:lnTo>
                    <a:pt x="45541" y="1418888"/>
                  </a:lnTo>
                  <a:lnTo>
                    <a:pt x="10739" y="1398802"/>
                  </a:lnTo>
                  <a:lnTo>
                    <a:pt x="0" y="1370276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7" y="17775"/>
                  </a:lnTo>
                  <a:lnTo>
                    <a:pt x="2590799" y="48947"/>
                  </a:lnTo>
                  <a:lnTo>
                    <a:pt x="2590799" y="1370276"/>
                  </a:lnTo>
                  <a:lnTo>
                    <a:pt x="2573023" y="1406312"/>
                  </a:lnTo>
                  <a:lnTo>
                    <a:pt x="2545258" y="1418888"/>
                  </a:lnTo>
                  <a:lnTo>
                    <a:pt x="2541852" y="1419224"/>
                  </a:lnTo>
                  <a:close/>
                </a:path>
              </a:pathLst>
            </a:custGeom>
            <a:solidFill>
              <a:srgbClr val="DEECE8"/>
            </a:solidFill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72D0B3D-BA0B-4CCC-C3FA-5E624B143DD2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67516" y="8828"/>
                  </a:lnTo>
                  <a:lnTo>
                    <a:pt x="2570376" y="10739"/>
                  </a:lnTo>
                  <a:lnTo>
                    <a:pt x="2573023" y="12911"/>
                  </a:lnTo>
                  <a:lnTo>
                    <a:pt x="2575455" y="15343"/>
                  </a:lnTo>
                  <a:lnTo>
                    <a:pt x="2577887" y="17775"/>
                  </a:lnTo>
                  <a:lnTo>
                    <a:pt x="2590799" y="52387"/>
                  </a:lnTo>
                  <a:lnTo>
                    <a:pt x="2590799" y="1366837"/>
                  </a:lnTo>
                  <a:lnTo>
                    <a:pt x="2575455" y="1403880"/>
                  </a:lnTo>
                  <a:lnTo>
                    <a:pt x="2538412" y="1419224"/>
                  </a:lnTo>
                  <a:lnTo>
                    <a:pt x="52387" y="1419224"/>
                  </a:lnTo>
                  <a:lnTo>
                    <a:pt x="23282" y="1410395"/>
                  </a:lnTo>
                  <a:lnTo>
                    <a:pt x="20422" y="1408484"/>
                  </a:lnTo>
                  <a:lnTo>
                    <a:pt x="335" y="1373683"/>
                  </a:lnTo>
                  <a:lnTo>
                    <a:pt x="0" y="1370276"/>
                  </a:lnTo>
                  <a:lnTo>
                    <a:pt x="0" y="1366837"/>
                  </a:lnTo>
                  <a:close/>
                </a:path>
              </a:pathLst>
            </a:custGeom>
            <a:ln w="9524">
              <a:solidFill>
                <a:srgbClr val="BED9D3"/>
              </a:solidFill>
            </a:ln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Times New Roman"/>
                <a:ea typeface="Microsoft JhengHei"/>
                <a:cs typeface="Times New Roman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BDAA81-E57C-144B-77DB-E3F06122DD58}"/>
              </a:ext>
            </a:extLst>
          </p:cNvPr>
          <p:cNvSpPr txBox="1"/>
          <p:nvPr/>
        </p:nvSpPr>
        <p:spPr>
          <a:xfrm>
            <a:off x="733586" y="2360908"/>
            <a:ext cx="2614047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Open Source</a:t>
            </a:r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的</a:t>
            </a:r>
            <a:endParaRPr lang="en-US" altLang="zh-TW" sz="2000">
              <a:solidFill>
                <a:srgbClr val="000000"/>
              </a:solidFill>
              <a:latin typeface="Times New Roman"/>
              <a:ea typeface="Microsoft JhengHei"/>
              <a:cs typeface="Times New Roman"/>
            </a:endParaRPr>
          </a:p>
          <a:p>
            <a:pPr algn="ctr"/>
            <a:r>
              <a:rPr lang="en-US" altLang="zh-TW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NoSQL DB</a:t>
            </a:r>
            <a:endParaRPr lang="en-US" altLang="zh-TW" sz="2000">
              <a:latin typeface="Times New Roman"/>
              <a:ea typeface="Microsoft JhengHei"/>
              <a:cs typeface="Times New Roman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7CAEF33E-FCE8-3E2E-6888-5C3FD4B4B9E4}"/>
              </a:ext>
            </a:extLst>
          </p:cNvPr>
          <p:cNvGrpSpPr/>
          <p:nvPr/>
        </p:nvGrpSpPr>
        <p:grpSpPr>
          <a:xfrm>
            <a:off x="700428" y="3962526"/>
            <a:ext cx="2647282" cy="1513840"/>
            <a:chOff x="8411414" y="1440685"/>
            <a:chExt cx="2590800" cy="141922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2E45B142-D210-21A1-AD53-CC7A04FB6225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2541852" y="1419224"/>
                  </a:moveTo>
                  <a:lnTo>
                    <a:pt x="48947" y="1419224"/>
                  </a:lnTo>
                  <a:lnTo>
                    <a:pt x="45541" y="1418888"/>
                  </a:lnTo>
                  <a:lnTo>
                    <a:pt x="10739" y="1398802"/>
                  </a:lnTo>
                  <a:lnTo>
                    <a:pt x="0" y="1370276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7" y="17775"/>
                  </a:lnTo>
                  <a:lnTo>
                    <a:pt x="2590799" y="48947"/>
                  </a:lnTo>
                  <a:lnTo>
                    <a:pt x="2590799" y="1370276"/>
                  </a:lnTo>
                  <a:lnTo>
                    <a:pt x="2573023" y="1406312"/>
                  </a:lnTo>
                  <a:lnTo>
                    <a:pt x="2545258" y="1418888"/>
                  </a:lnTo>
                  <a:lnTo>
                    <a:pt x="2541852" y="1419224"/>
                  </a:lnTo>
                  <a:close/>
                </a:path>
              </a:pathLst>
            </a:custGeom>
            <a:solidFill>
              <a:srgbClr val="DEECE8"/>
            </a:solidFill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EFAD00EC-76F3-B9D5-410F-5DFE413CFC6F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67516" y="8828"/>
                  </a:lnTo>
                  <a:lnTo>
                    <a:pt x="2570376" y="10739"/>
                  </a:lnTo>
                  <a:lnTo>
                    <a:pt x="2573023" y="12911"/>
                  </a:lnTo>
                  <a:lnTo>
                    <a:pt x="2575455" y="15343"/>
                  </a:lnTo>
                  <a:lnTo>
                    <a:pt x="2577887" y="17775"/>
                  </a:lnTo>
                  <a:lnTo>
                    <a:pt x="2590799" y="52387"/>
                  </a:lnTo>
                  <a:lnTo>
                    <a:pt x="2590799" y="1366837"/>
                  </a:lnTo>
                  <a:lnTo>
                    <a:pt x="2575455" y="1403880"/>
                  </a:lnTo>
                  <a:lnTo>
                    <a:pt x="2538412" y="1419224"/>
                  </a:lnTo>
                  <a:lnTo>
                    <a:pt x="52387" y="1419224"/>
                  </a:lnTo>
                  <a:lnTo>
                    <a:pt x="23282" y="1410395"/>
                  </a:lnTo>
                  <a:lnTo>
                    <a:pt x="20422" y="1408484"/>
                  </a:lnTo>
                  <a:lnTo>
                    <a:pt x="335" y="1373683"/>
                  </a:lnTo>
                  <a:lnTo>
                    <a:pt x="0" y="1370276"/>
                  </a:lnTo>
                  <a:lnTo>
                    <a:pt x="0" y="1366837"/>
                  </a:lnTo>
                  <a:close/>
                </a:path>
              </a:pathLst>
            </a:custGeom>
            <a:ln w="9524">
              <a:solidFill>
                <a:srgbClr val="BED9D3"/>
              </a:solidFill>
            </a:ln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Times New Roman"/>
                <a:ea typeface="Microsoft JhengHei"/>
                <a:cs typeface="Times New Roman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CDAEA9-314F-FB23-A2CE-EDCC16B28F58}"/>
              </a:ext>
            </a:extLst>
          </p:cNvPr>
          <p:cNvSpPr txBox="1"/>
          <p:nvPr/>
        </p:nvSpPr>
        <p:spPr>
          <a:xfrm>
            <a:off x="700811" y="4368155"/>
            <a:ext cx="2646820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>
                <a:solidFill>
                  <a:srgbClr val="333333"/>
                </a:solidFill>
                <a:latin typeface="Microsoft JhengHei"/>
                <a:ea typeface="Microsoft JhengHei"/>
                <a:cs typeface="Times New Roman"/>
              </a:rPr>
              <a:t>自由定義資料結構</a:t>
            </a:r>
            <a:endParaRPr lang="zh-TW" altLang="en-US" sz="1600">
              <a:solidFill>
                <a:srgbClr val="000000"/>
              </a:solidFill>
              <a:latin typeface="微軟正黑體"/>
              <a:ea typeface="等线"/>
              <a:cs typeface="Times New Roman"/>
            </a:endParaRPr>
          </a:p>
          <a:p>
            <a:pPr algn="ctr"/>
            <a:r>
              <a:rPr lang="zh-TW" altLang="en-US" sz="2000">
                <a:solidFill>
                  <a:srgbClr val="333333"/>
                </a:solidFill>
                <a:latin typeface="Times New Roman"/>
                <a:cs typeface="Times New Roman"/>
              </a:rPr>
              <a:t>新增欄位自由靈活</a:t>
            </a:r>
            <a:endParaRPr lang="zh-TW" altLang="en-US" sz="2000">
              <a:solidFill>
                <a:srgbClr val="333333"/>
              </a:solidFill>
              <a:latin typeface="Times New Roman"/>
              <a:ea typeface="等线"/>
              <a:cs typeface="Times New Roman"/>
            </a:endParaRP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A965E532-CBBC-87C6-B142-D20787BA72CD}"/>
              </a:ext>
            </a:extLst>
          </p:cNvPr>
          <p:cNvGrpSpPr/>
          <p:nvPr/>
        </p:nvGrpSpPr>
        <p:grpSpPr>
          <a:xfrm>
            <a:off x="3503037" y="1934830"/>
            <a:ext cx="2647282" cy="1513840"/>
            <a:chOff x="8411414" y="1440685"/>
            <a:chExt cx="2590800" cy="1419225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46A94D73-46C5-32E6-EBB9-F777E5DA737F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2541852" y="1419224"/>
                  </a:moveTo>
                  <a:lnTo>
                    <a:pt x="48947" y="1419224"/>
                  </a:lnTo>
                  <a:lnTo>
                    <a:pt x="45541" y="1418888"/>
                  </a:lnTo>
                  <a:lnTo>
                    <a:pt x="10739" y="1398802"/>
                  </a:lnTo>
                  <a:lnTo>
                    <a:pt x="0" y="1370276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7" y="17775"/>
                  </a:lnTo>
                  <a:lnTo>
                    <a:pt x="2590799" y="48947"/>
                  </a:lnTo>
                  <a:lnTo>
                    <a:pt x="2590799" y="1370276"/>
                  </a:lnTo>
                  <a:lnTo>
                    <a:pt x="2573023" y="1406312"/>
                  </a:lnTo>
                  <a:lnTo>
                    <a:pt x="2545258" y="1418888"/>
                  </a:lnTo>
                  <a:lnTo>
                    <a:pt x="2541852" y="1419224"/>
                  </a:lnTo>
                  <a:close/>
                </a:path>
              </a:pathLst>
            </a:custGeom>
            <a:solidFill>
              <a:srgbClr val="DEECE8"/>
            </a:solidFill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46DD5C0B-4E1E-F357-A2A2-60D087700874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67516" y="8828"/>
                  </a:lnTo>
                  <a:lnTo>
                    <a:pt x="2570376" y="10739"/>
                  </a:lnTo>
                  <a:lnTo>
                    <a:pt x="2573023" y="12911"/>
                  </a:lnTo>
                  <a:lnTo>
                    <a:pt x="2575455" y="15343"/>
                  </a:lnTo>
                  <a:lnTo>
                    <a:pt x="2577887" y="17775"/>
                  </a:lnTo>
                  <a:lnTo>
                    <a:pt x="2590799" y="52387"/>
                  </a:lnTo>
                  <a:lnTo>
                    <a:pt x="2590799" y="1366837"/>
                  </a:lnTo>
                  <a:lnTo>
                    <a:pt x="2575455" y="1403880"/>
                  </a:lnTo>
                  <a:lnTo>
                    <a:pt x="2538412" y="1419224"/>
                  </a:lnTo>
                  <a:lnTo>
                    <a:pt x="52387" y="1419224"/>
                  </a:lnTo>
                  <a:lnTo>
                    <a:pt x="23282" y="1410395"/>
                  </a:lnTo>
                  <a:lnTo>
                    <a:pt x="20422" y="1408484"/>
                  </a:lnTo>
                  <a:lnTo>
                    <a:pt x="335" y="1373683"/>
                  </a:lnTo>
                  <a:lnTo>
                    <a:pt x="0" y="1370276"/>
                  </a:lnTo>
                  <a:lnTo>
                    <a:pt x="0" y="1366837"/>
                  </a:lnTo>
                  <a:close/>
                </a:path>
              </a:pathLst>
            </a:custGeom>
            <a:ln w="9524">
              <a:solidFill>
                <a:srgbClr val="BED9D3"/>
              </a:solidFill>
            </a:ln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Times New Roman"/>
                <a:ea typeface="Microsoft JhengHei"/>
                <a:cs typeface="Times New Roman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8FC23B6-9FB9-2AC3-76CA-CD3878ACF80A}"/>
              </a:ext>
            </a:extLst>
          </p:cNvPr>
          <p:cNvSpPr txBox="1"/>
          <p:nvPr/>
        </p:nvSpPr>
        <p:spPr>
          <a:xfrm>
            <a:off x="3471619" y="2606781"/>
            <a:ext cx="2717369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方便擴充</a:t>
            </a:r>
            <a:endParaRPr lang="zh-TW" altLang="en-US" sz="1600">
              <a:latin typeface="Times New Roman"/>
              <a:ea typeface="Microsoft JhengHei"/>
              <a:cs typeface="Times New Roman"/>
            </a:endParaRPr>
          </a:p>
        </p:txBody>
      </p:sp>
      <p:grpSp>
        <p:nvGrpSpPr>
          <p:cNvPr id="18" name="object 3">
            <a:extLst>
              <a:ext uri="{FF2B5EF4-FFF2-40B4-BE49-F238E27FC236}">
                <a16:creationId xmlns:a16="http://schemas.microsoft.com/office/drawing/2014/main" id="{48286FF3-F3ED-AD4F-725C-F1E7ABD4539E}"/>
              </a:ext>
            </a:extLst>
          </p:cNvPr>
          <p:cNvGrpSpPr/>
          <p:nvPr/>
        </p:nvGrpSpPr>
        <p:grpSpPr>
          <a:xfrm>
            <a:off x="3528867" y="3949609"/>
            <a:ext cx="2647282" cy="1513840"/>
            <a:chOff x="8411414" y="1440685"/>
            <a:chExt cx="2590800" cy="1419225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079A1E4E-68D9-462C-B1E0-344AD374BE0C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2541852" y="1419224"/>
                  </a:moveTo>
                  <a:lnTo>
                    <a:pt x="48947" y="1419224"/>
                  </a:lnTo>
                  <a:lnTo>
                    <a:pt x="45541" y="1418888"/>
                  </a:lnTo>
                  <a:lnTo>
                    <a:pt x="10739" y="1398802"/>
                  </a:lnTo>
                  <a:lnTo>
                    <a:pt x="0" y="1370276"/>
                  </a:lnTo>
                  <a:lnTo>
                    <a:pt x="0" y="13668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7" y="17775"/>
                  </a:lnTo>
                  <a:lnTo>
                    <a:pt x="2590799" y="48947"/>
                  </a:lnTo>
                  <a:lnTo>
                    <a:pt x="2590799" y="1370276"/>
                  </a:lnTo>
                  <a:lnTo>
                    <a:pt x="2573023" y="1406312"/>
                  </a:lnTo>
                  <a:lnTo>
                    <a:pt x="2545258" y="1418888"/>
                  </a:lnTo>
                  <a:lnTo>
                    <a:pt x="2541852" y="1419224"/>
                  </a:lnTo>
                  <a:close/>
                </a:path>
              </a:pathLst>
            </a:custGeom>
            <a:solidFill>
              <a:srgbClr val="DEECE8"/>
            </a:solidFill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9F6CE14B-06B5-995C-6982-93EF3F708111}"/>
                </a:ext>
              </a:extLst>
            </p:cNvPr>
            <p:cNvSpPr/>
            <p:nvPr/>
          </p:nvSpPr>
          <p:spPr>
            <a:xfrm>
              <a:off x="8411414" y="1440685"/>
              <a:ext cx="2590800" cy="1419225"/>
            </a:xfrm>
            <a:custGeom>
              <a:avLst/>
              <a:gdLst/>
              <a:ahLst/>
              <a:cxnLst/>
              <a:rect l="l" t="t" r="r" b="b"/>
              <a:pathLst>
                <a:path w="2590800" h="1419225">
                  <a:moveTo>
                    <a:pt x="0" y="13668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67516" y="8828"/>
                  </a:lnTo>
                  <a:lnTo>
                    <a:pt x="2570376" y="10739"/>
                  </a:lnTo>
                  <a:lnTo>
                    <a:pt x="2573023" y="12911"/>
                  </a:lnTo>
                  <a:lnTo>
                    <a:pt x="2575455" y="15343"/>
                  </a:lnTo>
                  <a:lnTo>
                    <a:pt x="2577887" y="17775"/>
                  </a:lnTo>
                  <a:lnTo>
                    <a:pt x="2590799" y="52387"/>
                  </a:lnTo>
                  <a:lnTo>
                    <a:pt x="2590799" y="1366837"/>
                  </a:lnTo>
                  <a:lnTo>
                    <a:pt x="2575455" y="1403880"/>
                  </a:lnTo>
                  <a:lnTo>
                    <a:pt x="2538412" y="1419224"/>
                  </a:lnTo>
                  <a:lnTo>
                    <a:pt x="52387" y="1419224"/>
                  </a:lnTo>
                  <a:lnTo>
                    <a:pt x="23282" y="1410395"/>
                  </a:lnTo>
                  <a:lnTo>
                    <a:pt x="20422" y="1408484"/>
                  </a:lnTo>
                  <a:lnTo>
                    <a:pt x="335" y="1373683"/>
                  </a:lnTo>
                  <a:lnTo>
                    <a:pt x="0" y="1370276"/>
                  </a:lnTo>
                  <a:lnTo>
                    <a:pt x="0" y="1366837"/>
                  </a:lnTo>
                  <a:close/>
                </a:path>
              </a:pathLst>
            </a:custGeom>
            <a:ln w="9524">
              <a:solidFill>
                <a:srgbClr val="BED9D3"/>
              </a:solidFill>
            </a:ln>
          </p:spPr>
          <p:txBody>
            <a:bodyPr wrap="square" lIns="0" tIns="0" rIns="0" bIns="0" rtlCol="0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Times New Roman"/>
                <a:ea typeface="Microsoft JhengHei"/>
                <a:cs typeface="Times New Roman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9D47F9-89FC-C5DE-2CAA-8602575EF300}"/>
              </a:ext>
            </a:extLst>
          </p:cNvPr>
          <p:cNvSpPr txBox="1"/>
          <p:nvPr/>
        </p:nvSpPr>
        <p:spPr>
          <a:xfrm>
            <a:off x="3549110" y="4479006"/>
            <a:ext cx="2614047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合乎成本效益</a:t>
            </a:r>
            <a:endParaRPr lang="zh-TW" altLang="en-US" sz="1600">
              <a:latin typeface="Times New Roman"/>
              <a:ea typeface="Microsoft JhengHei"/>
              <a:cs typeface="Times New Roman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5A261EC-6139-C4AB-4F8B-F8D44BE74A19}"/>
              </a:ext>
            </a:extLst>
          </p:cNvPr>
          <p:cNvCxnSpPr/>
          <p:nvPr/>
        </p:nvCxnSpPr>
        <p:spPr>
          <a:xfrm>
            <a:off x="6302812" y="3662278"/>
            <a:ext cx="879803" cy="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E2BF606-3C34-F42D-865D-9999ECEF23F6}"/>
              </a:ext>
            </a:extLst>
          </p:cNvPr>
          <p:cNvSpPr txBox="1"/>
          <p:nvPr/>
        </p:nvSpPr>
        <p:spPr>
          <a:xfrm>
            <a:off x="7447433" y="1935308"/>
            <a:ext cx="4569744" cy="1758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適合本專題小組人臉辨識點名系統中，儲存人臉資料</a:t>
            </a:r>
          </a:p>
          <a:p>
            <a:pPr>
              <a:lnSpc>
                <a:spcPct val="150000"/>
              </a:lnSpc>
            </a:pPr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1.學生照片間無明確關聯</a:t>
            </a:r>
          </a:p>
          <a:p>
            <a:pPr>
              <a:lnSpc>
                <a:spcPct val="150000"/>
              </a:lnSpc>
            </a:pPr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2.按照學生儲存其人臉照片</a:t>
            </a:r>
          </a:p>
          <a:p>
            <a:pPr>
              <a:lnSpc>
                <a:spcPct val="150000"/>
              </a:lnSpc>
            </a:pPr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3.方便新增</a:t>
            </a:r>
            <a:r>
              <a:rPr lang="en-US" altLang="zh-TW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document</a:t>
            </a:r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（學生）和</a:t>
            </a:r>
            <a:r>
              <a:rPr lang="en-US" altLang="zh-TW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field</a:t>
            </a:r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（</a:t>
            </a:r>
            <a:r>
              <a:rPr lang="en-US" altLang="zh-TW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100張</a:t>
            </a:r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照片）</a:t>
            </a:r>
          </a:p>
          <a:p>
            <a:pPr>
              <a:lnSpc>
                <a:spcPct val="150000"/>
              </a:lnSpc>
            </a:pPr>
            <a:r>
              <a:rPr lang="zh-TW" altLang="en-US" sz="2000">
                <a:solidFill>
                  <a:srgbClr val="333333"/>
                </a:solidFill>
                <a:latin typeface="Times New Roman"/>
                <a:ea typeface="Microsoft JhengHei"/>
                <a:cs typeface="Times New Roman"/>
              </a:rPr>
              <a:t>4.500MB資料庫可儲存330~400張照片</a:t>
            </a:r>
          </a:p>
        </p:txBody>
      </p:sp>
    </p:spTree>
    <p:extLst>
      <p:ext uri="{BB962C8B-B14F-4D97-AF65-F5344CB8AC3E}">
        <p14:creationId xmlns:p14="http://schemas.microsoft.com/office/powerpoint/2010/main" val="258541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1E04A-1BBF-F8C8-2884-E255451D6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24" y="2817202"/>
            <a:ext cx="4927600" cy="1325563"/>
          </a:xfrm>
        </p:spPr>
        <p:txBody>
          <a:bodyPr/>
          <a:lstStyle/>
          <a:p>
            <a:r>
              <a:rPr lang="zh-TW" altLang="en-US" b="1">
                <a:latin typeface="Microsoft JhengHei"/>
                <a:ea typeface="Microsoft JhengHei"/>
                <a:cs typeface="Times New Roman"/>
              </a:rPr>
              <a:t>CSV匯入及匯出</a:t>
            </a:r>
            <a:endParaRPr lang="zh-TW" altLang="en-US" b="1">
              <a:latin typeface="Microsoft JhengHei"/>
              <a:ea typeface="Microsoft JhengHei"/>
            </a:endParaRPr>
          </a:p>
        </p:txBody>
      </p:sp>
      <p:pic>
        <p:nvPicPr>
          <p:cNvPr id="4" name="圖片 3" descr="RealEstateAPI">
            <a:extLst>
              <a:ext uri="{FF2B5EF4-FFF2-40B4-BE49-F238E27FC236}">
                <a16:creationId xmlns:a16="http://schemas.microsoft.com/office/drawing/2014/main" id="{55CF1E5C-44B0-A989-D782-96D16EAC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5" y="1175658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73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DE580670-68D7-2228-B10A-A99B59A0A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94" b="-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12714E69-AC87-4086-3E4E-4C58C6C52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4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0EDF37B-08A5-9C85-B7C3-50B4096BB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890"/>
          <a:stretch/>
        </p:blipFill>
        <p:spPr>
          <a:xfrm>
            <a:off x="149893" y="3901627"/>
            <a:ext cx="5804105" cy="27899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圖片 4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DF7C8463-F164-0690-8A9A-BCD3DB8571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2790"/>
          <a:stretch/>
        </p:blipFill>
        <p:spPr>
          <a:xfrm>
            <a:off x="6195372" y="3901627"/>
            <a:ext cx="5797883" cy="27899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562D6BF-702E-6B59-EEB0-A1677233D3F5}"/>
              </a:ext>
            </a:extLst>
          </p:cNvPr>
          <p:cNvSpPr txBox="1"/>
          <p:nvPr/>
        </p:nvSpPr>
        <p:spPr>
          <a:xfrm>
            <a:off x="3682999" y="3311768"/>
            <a:ext cx="4825999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3200" b="1"/>
              <a:t>CSV匯出示意圖</a:t>
            </a:r>
          </a:p>
        </p:txBody>
      </p:sp>
    </p:spTree>
    <p:extLst>
      <p:ext uri="{BB962C8B-B14F-4D97-AF65-F5344CB8AC3E}">
        <p14:creationId xmlns:p14="http://schemas.microsoft.com/office/powerpoint/2010/main" val="2570846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D3F30BF9-C8D2-21B0-5849-4818BFD3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804"/>
            <a:ext cx="5192488" cy="3356703"/>
          </a:xfrm>
          <a:prstGeom prst="rect">
            <a:avLst/>
          </a:prstGeom>
        </p:spPr>
      </p:pic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C21A5339-A84E-228C-EB19-5C0D1C05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4" y="63678"/>
            <a:ext cx="5301344" cy="331252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09537E-975A-A34F-7672-478083CFA79F}"/>
              </a:ext>
            </a:extLst>
          </p:cNvPr>
          <p:cNvSpPr txBox="1"/>
          <p:nvPr/>
        </p:nvSpPr>
        <p:spPr>
          <a:xfrm>
            <a:off x="3682999" y="3311768"/>
            <a:ext cx="4825999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3200" b="1"/>
              <a:t>CSV匯入示意圖</a:t>
            </a:r>
          </a:p>
        </p:txBody>
      </p:sp>
      <p:pic>
        <p:nvPicPr>
          <p:cNvPr id="8" name="圖片 7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4FEE656A-E719-D6FA-41A7-3C3D2314D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535" y="3963069"/>
            <a:ext cx="3995269" cy="2645268"/>
          </a:xfrm>
          <a:prstGeom prst="rect">
            <a:avLst/>
          </a:prstGeom>
        </p:spPr>
      </p:pic>
      <p:pic>
        <p:nvPicPr>
          <p:cNvPr id="9" name="圖片 8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68442288-AC0E-6252-5A17-6CA5D6BFC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617" y="3962735"/>
            <a:ext cx="3307189" cy="27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57BE6E7-4F40-B4F5-E67F-63628835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84" y="2659787"/>
            <a:ext cx="4869109" cy="15279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>
                <a:solidFill>
                  <a:schemeClr val="bg1"/>
                </a:solidFill>
                <a:latin typeface="Microsoft JhengHei"/>
                <a:ea typeface="Microsoft JhengHei"/>
              </a:rPr>
              <a:t>訓練模型</a:t>
            </a:r>
            <a:br>
              <a:rPr lang="zh-TW" altLang="en-US" sz="5000"/>
            </a:br>
            <a:r>
              <a:rPr lang="en-US" altLang="zh-TW" sz="5000">
                <a:solidFill>
                  <a:schemeClr val="bg1"/>
                </a:solidFill>
              </a:rPr>
              <a:t>CNN</a:t>
            </a:r>
          </a:p>
        </p:txBody>
      </p:sp>
      <p:pic>
        <p:nvPicPr>
          <p:cNvPr id="3" name="圖片 2" descr="犀语课堂】神仙打架之三大预训练模型：GPT、盘古、悟道-上海犀语科技有限公司">
            <a:extLst>
              <a:ext uri="{FF2B5EF4-FFF2-40B4-BE49-F238E27FC236}">
                <a16:creationId xmlns:a16="http://schemas.microsoft.com/office/drawing/2014/main" id="{FC7338B5-FE22-4C5D-64FA-97DEF8D72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317" r="18319" b="1"/>
          <a:stretch/>
        </p:blipFill>
        <p:spPr>
          <a:xfrm>
            <a:off x="5800734" y="1057275"/>
            <a:ext cx="5917401" cy="47434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72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31ACA2F-A45B-9081-C1E2-B5DF0EF8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7" y="4992661"/>
            <a:ext cx="4191446" cy="107996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TW" altLang="en-US" sz="4800" b="1">
                <a:latin typeface="Microsoft JhengHei"/>
                <a:ea typeface="Microsoft JhengHei"/>
              </a:rPr>
              <a:t>訓練模型</a:t>
            </a:r>
            <a:r>
              <a:rPr lang="en-US" altLang="zh-TW" sz="4800" b="1">
                <a:latin typeface="Microsoft JhengHei"/>
              </a:rPr>
              <a:t>--CNN</a:t>
            </a:r>
          </a:p>
        </p:txBody>
      </p:sp>
      <p:pic>
        <p:nvPicPr>
          <p:cNvPr id="6" name="圖片 5" descr="一張含有 鮮豔, 圓形, 螢幕擷取畫面, 分形藝術 的圖片&#10;&#10;自動產生的描述">
            <a:extLst>
              <a:ext uri="{FF2B5EF4-FFF2-40B4-BE49-F238E27FC236}">
                <a16:creationId xmlns:a16="http://schemas.microsoft.com/office/drawing/2014/main" id="{396DCBB5-3A85-3479-3D52-6FA813390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8" b="18023"/>
          <a:stretch/>
        </p:blipFill>
        <p:spPr>
          <a:xfrm>
            <a:off x="20" y="10"/>
            <a:ext cx="12191980" cy="4480267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  <a:gd name="connsiteX0" fmla="*/ 0 w 1371600"/>
              <a:gd name="connsiteY0" fmla="*/ 0 h 18288"/>
              <a:gd name="connsiteX1" fmla="*/ 644652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34337" y="34085"/>
                  <a:pt x="376367" y="-286"/>
                  <a:pt x="685800" y="0"/>
                </a:cubicBezTo>
                <a:cubicBezTo>
                  <a:pt x="963654" y="-49616"/>
                  <a:pt x="1125763" y="47470"/>
                  <a:pt x="1371600" y="0"/>
                </a:cubicBezTo>
                <a:cubicBezTo>
                  <a:pt x="1370620" y="8045"/>
                  <a:pt x="1373538" y="11855"/>
                  <a:pt x="1371600" y="18288"/>
                </a:cubicBezTo>
                <a:cubicBezTo>
                  <a:pt x="1104551" y="45885"/>
                  <a:pt x="1032416" y="18583"/>
                  <a:pt x="713232" y="18288"/>
                </a:cubicBezTo>
                <a:cubicBezTo>
                  <a:pt x="414868" y="-20740"/>
                  <a:pt x="274078" y="55934"/>
                  <a:pt x="0" y="18288"/>
                </a:cubicBezTo>
                <a:cubicBezTo>
                  <a:pt x="462" y="9711"/>
                  <a:pt x="-808" y="620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55693" y="-45150"/>
                  <a:pt x="548474" y="-2260"/>
                  <a:pt x="644652" y="0"/>
                </a:cubicBezTo>
                <a:cubicBezTo>
                  <a:pt x="820723" y="-67161"/>
                  <a:pt x="1109636" y="135360"/>
                  <a:pt x="1371600" y="0"/>
                </a:cubicBezTo>
                <a:cubicBezTo>
                  <a:pt x="1372779" y="5075"/>
                  <a:pt x="1372515" y="14704"/>
                  <a:pt x="1371600" y="18288"/>
                </a:cubicBezTo>
                <a:cubicBezTo>
                  <a:pt x="1230846" y="14276"/>
                  <a:pt x="883899" y="35155"/>
                  <a:pt x="713232" y="18288"/>
                </a:cubicBezTo>
                <a:cubicBezTo>
                  <a:pt x="567746" y="-29650"/>
                  <a:pt x="212957" y="71508"/>
                  <a:pt x="0" y="18288"/>
                </a:cubicBezTo>
                <a:cubicBezTo>
                  <a:pt x="1032" y="13519"/>
                  <a:pt x="-1764" y="3975"/>
                  <a:pt x="0" y="0"/>
                </a:cubicBezTo>
                <a:close/>
              </a:path>
              <a:path w="1371600" h="18288" fill="none" stroke="0" extrusionOk="0">
                <a:moveTo>
                  <a:pt x="0" y="0"/>
                </a:moveTo>
                <a:cubicBezTo>
                  <a:pt x="246473" y="16846"/>
                  <a:pt x="364155" y="-27684"/>
                  <a:pt x="685800" y="0"/>
                </a:cubicBezTo>
                <a:cubicBezTo>
                  <a:pt x="966696" y="21829"/>
                  <a:pt x="1207685" y="-10346"/>
                  <a:pt x="1371600" y="0"/>
                </a:cubicBezTo>
                <a:cubicBezTo>
                  <a:pt x="1370834" y="6434"/>
                  <a:pt x="1371877" y="11068"/>
                  <a:pt x="1371600" y="18288"/>
                </a:cubicBezTo>
                <a:cubicBezTo>
                  <a:pt x="1107849" y="26587"/>
                  <a:pt x="1026451" y="29815"/>
                  <a:pt x="713232" y="18288"/>
                </a:cubicBezTo>
                <a:cubicBezTo>
                  <a:pt x="384268" y="15096"/>
                  <a:pt x="296164" y="34302"/>
                  <a:pt x="0" y="18288"/>
                </a:cubicBezTo>
                <a:cubicBezTo>
                  <a:pt x="-138" y="10938"/>
                  <a:pt x="-1104" y="5414"/>
                  <a:pt x="0" y="0"/>
                </a:cubicBezTo>
                <a:close/>
              </a:path>
              <a:path w="1371600" h="18288" fill="none" stroke="0" extrusionOk="0">
                <a:moveTo>
                  <a:pt x="0" y="0"/>
                </a:moveTo>
                <a:cubicBezTo>
                  <a:pt x="232038" y="561"/>
                  <a:pt x="389194" y="-24233"/>
                  <a:pt x="685800" y="0"/>
                </a:cubicBezTo>
                <a:cubicBezTo>
                  <a:pt x="953788" y="-8560"/>
                  <a:pt x="1186396" y="13225"/>
                  <a:pt x="1371600" y="0"/>
                </a:cubicBezTo>
                <a:cubicBezTo>
                  <a:pt x="1370911" y="8042"/>
                  <a:pt x="1373117" y="10717"/>
                  <a:pt x="1371600" y="18288"/>
                </a:cubicBezTo>
                <a:cubicBezTo>
                  <a:pt x="1104132" y="32679"/>
                  <a:pt x="1025976" y="18300"/>
                  <a:pt x="713232" y="18288"/>
                </a:cubicBezTo>
                <a:cubicBezTo>
                  <a:pt x="410819" y="-4811"/>
                  <a:pt x="274104" y="49207"/>
                  <a:pt x="0" y="18288"/>
                </a:cubicBezTo>
                <a:cubicBezTo>
                  <a:pt x="-1292" y="10653"/>
                  <a:pt x="-930" y="588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0 w 1371600"/>
                      <a:gd name="connsiteY0" fmla="*/ 0 h 18288"/>
                      <a:gd name="connsiteX1" fmla="*/ 685800 w 1371600"/>
                      <a:gd name="connsiteY1" fmla="*/ 0 h 18288"/>
                      <a:gd name="connsiteX2" fmla="*/ 1371600 w 1371600"/>
                      <a:gd name="connsiteY2" fmla="*/ 0 h 18288"/>
                      <a:gd name="connsiteX3" fmla="*/ 1371600 w 1371600"/>
                      <a:gd name="connsiteY3" fmla="*/ 18288 h 18288"/>
                      <a:gd name="connsiteX4" fmla="*/ 713232 w 1371600"/>
                      <a:gd name="connsiteY4" fmla="*/ 18288 h 18288"/>
                      <a:gd name="connsiteX5" fmla="*/ 0 w 1371600"/>
                      <a:gd name="connsiteY5" fmla="*/ 18288 h 18288"/>
                      <a:gd name="connsiteX6" fmla="*/ 0 w 1371600"/>
                      <a:gd name="connsiteY6" fmla="*/ 0 h 18288"/>
                      <a:gd name="connsiteX0" fmla="*/ 0 w 1371600"/>
                      <a:gd name="connsiteY0" fmla="*/ 0 h 18288"/>
                      <a:gd name="connsiteX1" fmla="*/ 644652 w 1371600"/>
                      <a:gd name="connsiteY1" fmla="*/ 0 h 18288"/>
                      <a:gd name="connsiteX2" fmla="*/ 1371600 w 1371600"/>
                      <a:gd name="connsiteY2" fmla="*/ 0 h 18288"/>
                      <a:gd name="connsiteX3" fmla="*/ 1371600 w 1371600"/>
                      <a:gd name="connsiteY3" fmla="*/ 18288 h 18288"/>
                      <a:gd name="connsiteX4" fmla="*/ 713232 w 1371600"/>
                      <a:gd name="connsiteY4" fmla="*/ 18288 h 18288"/>
                      <a:gd name="connsiteX5" fmla="*/ 0 w 1371600"/>
                      <a:gd name="connsiteY5" fmla="*/ 18288 h 18288"/>
                      <a:gd name="connsiteX6" fmla="*/ 0 w 1371600"/>
                      <a:gd name="connsiteY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1600" h="18288" fill="none" extrusionOk="0">
                        <a:moveTo>
                          <a:pt x="0" y="0"/>
                        </a:moveTo>
                        <a:cubicBezTo>
                          <a:pt x="240249" y="32963"/>
                          <a:pt x="409296" y="-18450"/>
                          <a:pt x="685800" y="0"/>
                        </a:cubicBezTo>
                        <a:cubicBezTo>
                          <a:pt x="954142" y="211"/>
                          <a:pt x="1166785" y="22353"/>
                          <a:pt x="1371600" y="0"/>
                        </a:cubicBezTo>
                        <a:cubicBezTo>
                          <a:pt x="1371020" y="7285"/>
                          <a:pt x="1372835" y="11619"/>
                          <a:pt x="1371600" y="18288"/>
                        </a:cubicBezTo>
                        <a:cubicBezTo>
                          <a:pt x="1106837" y="32996"/>
                          <a:pt x="1032834" y="24936"/>
                          <a:pt x="713232" y="18288"/>
                        </a:cubicBezTo>
                        <a:cubicBezTo>
                          <a:pt x="399250" y="-3250"/>
                          <a:pt x="277176" y="53354"/>
                          <a:pt x="0" y="18288"/>
                        </a:cubicBezTo>
                        <a:cubicBezTo>
                          <a:pt x="-85" y="10810"/>
                          <a:pt x="-598" y="5903"/>
                          <a:pt x="0" y="0"/>
                        </a:cubicBezTo>
                        <a:close/>
                      </a:path>
                      <a:path w="1371600" h="18288" stroke="0" extrusionOk="0">
                        <a:moveTo>
                          <a:pt x="0" y="0"/>
                        </a:moveTo>
                        <a:cubicBezTo>
                          <a:pt x="168171" y="-27104"/>
                          <a:pt x="522270" y="7661"/>
                          <a:pt x="644652" y="0"/>
                        </a:cubicBezTo>
                        <a:cubicBezTo>
                          <a:pt x="812772" y="-55512"/>
                          <a:pt x="1098507" y="70876"/>
                          <a:pt x="1371600" y="0"/>
                        </a:cubicBezTo>
                        <a:cubicBezTo>
                          <a:pt x="1372648" y="4501"/>
                          <a:pt x="1371623" y="14249"/>
                          <a:pt x="1371600" y="18288"/>
                        </a:cubicBezTo>
                        <a:cubicBezTo>
                          <a:pt x="1195700" y="4072"/>
                          <a:pt x="896159" y="16932"/>
                          <a:pt x="713232" y="18288"/>
                        </a:cubicBezTo>
                        <a:cubicBezTo>
                          <a:pt x="556279" y="-14337"/>
                          <a:pt x="248593" y="37961"/>
                          <a:pt x="0" y="18288"/>
                        </a:cubicBezTo>
                        <a:cubicBezTo>
                          <a:pt x="606" y="13278"/>
                          <a:pt x="-1388" y="4722"/>
                          <a:pt x="0" y="0"/>
                        </a:cubicBezTo>
                        <a:close/>
                      </a:path>
                      <a:path w="1371600" h="18288" fill="none" stroke="0" extrusionOk="0">
                        <a:moveTo>
                          <a:pt x="0" y="0"/>
                        </a:moveTo>
                        <a:cubicBezTo>
                          <a:pt x="244262" y="19623"/>
                          <a:pt x="384306" y="-36563"/>
                          <a:pt x="685800" y="0"/>
                        </a:cubicBezTo>
                        <a:cubicBezTo>
                          <a:pt x="948860" y="14963"/>
                          <a:pt x="1224146" y="-8100"/>
                          <a:pt x="1371600" y="0"/>
                        </a:cubicBezTo>
                        <a:cubicBezTo>
                          <a:pt x="1371279" y="7179"/>
                          <a:pt x="1371952" y="11190"/>
                          <a:pt x="1371600" y="18288"/>
                        </a:cubicBezTo>
                        <a:cubicBezTo>
                          <a:pt x="1096935" y="25167"/>
                          <a:pt x="1028598" y="28333"/>
                          <a:pt x="713232" y="18288"/>
                        </a:cubicBezTo>
                        <a:cubicBezTo>
                          <a:pt x="397901" y="2987"/>
                          <a:pt x="274098" y="22638"/>
                          <a:pt x="0" y="18288"/>
                        </a:cubicBezTo>
                        <a:cubicBezTo>
                          <a:pt x="-1189" y="11467"/>
                          <a:pt x="-1262" y="50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A0D33A-8D0D-DD78-7E93-04BD3D1D8307}"/>
              </a:ext>
            </a:extLst>
          </p:cNvPr>
          <p:cNvSpPr txBox="1"/>
          <p:nvPr/>
        </p:nvSpPr>
        <p:spPr>
          <a:xfrm>
            <a:off x="4654294" y="4592124"/>
            <a:ext cx="7366549" cy="20635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TW" altLang="en-US" sz="1900">
                <a:latin typeface="Microsoft JhengHei"/>
                <a:ea typeface="Microsoft JhengHei"/>
              </a:rPr>
              <a:t>卷積神經網路</a:t>
            </a:r>
            <a:r>
              <a:rPr lang="en-US" altLang="zh-TW" sz="1900">
                <a:latin typeface="Microsoft JhengHei"/>
              </a:rPr>
              <a:t> (</a:t>
            </a:r>
            <a:r>
              <a:rPr lang="en-US" altLang="zh-TW" sz="1900">
                <a:latin typeface="Times New Roman"/>
                <a:cs typeface="Times New Roman"/>
              </a:rPr>
              <a:t>CNN</a:t>
            </a:r>
            <a:r>
              <a:rPr lang="en-US" altLang="zh-TW" sz="1900">
                <a:latin typeface="Microsoft JhengHei"/>
              </a:rPr>
              <a:t>) 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TW" altLang="en-US" sz="1900">
                <a:latin typeface="Microsoft JhengHei"/>
                <a:ea typeface="Microsoft JhengHei"/>
              </a:rPr>
              <a:t>深度學習裡極為重要的一種模型</a:t>
            </a:r>
            <a:endParaRPr lang="en-US" altLang="zh-TW" sz="1900">
              <a:latin typeface="Microsoft JhengHei"/>
              <a:ea typeface="Microsoft JhengHei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TW" altLang="en-US" sz="1900">
                <a:latin typeface="Microsoft JhengHei"/>
                <a:ea typeface="Microsoft JhengHei"/>
              </a:rPr>
              <a:t>更實際的應用：物件偵測、影像切割、動作識別等</a:t>
            </a:r>
          </a:p>
        </p:txBody>
      </p:sp>
    </p:spTree>
    <p:extLst>
      <p:ext uri="{BB962C8B-B14F-4D97-AF65-F5344CB8AC3E}">
        <p14:creationId xmlns:p14="http://schemas.microsoft.com/office/powerpoint/2010/main" val="243117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文字方塊 1">
            <a:extLst>
              <a:ext uri="{FF2B5EF4-FFF2-40B4-BE49-F238E27FC236}">
                <a16:creationId xmlns:a16="http://schemas.microsoft.com/office/drawing/2014/main" id="{30A63D04-CB5E-B1B8-DF36-C5C42698F1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677978"/>
              </p:ext>
            </p:extLst>
          </p:nvPr>
        </p:nvGraphicFramePr>
        <p:xfrm>
          <a:off x="406403" y="367324"/>
          <a:ext cx="11388966" cy="612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162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CB0CCF-FC74-D575-FD0E-1725EFDB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94" y="2134521"/>
            <a:ext cx="4423948" cy="2588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>
                <a:latin typeface="Microsoft JhengHei"/>
                <a:ea typeface="Microsoft JhengHei"/>
              </a:rPr>
              <a:t>研究</a:t>
            </a:r>
            <a:br>
              <a:rPr lang="en-US" altLang="zh-CN" sz="4800">
                <a:latin typeface="Microsoft JhengHei"/>
                <a:ea typeface="新宋体" panose="02010609030101010101" pitchFamily="49" charset="-122"/>
              </a:rPr>
            </a:br>
            <a:r>
              <a:rPr lang="zh-TW" altLang="en-US" sz="4800">
                <a:latin typeface="Microsoft JhengHei"/>
                <a:ea typeface="Microsoft JhengHei"/>
              </a:rPr>
              <a:t>動機</a:t>
            </a:r>
            <a:r>
              <a:rPr lang="zh-CN" altLang="en-US" sz="4800">
                <a:latin typeface="Microsoft JhengHei"/>
                <a:ea typeface="Microsoft JhengHei"/>
              </a:rPr>
              <a:t>及目的</a:t>
            </a:r>
            <a:endParaRPr lang="en-US" altLang="zh-TW" sz="480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文字方塊 8">
            <a:extLst>
              <a:ext uri="{FF2B5EF4-FFF2-40B4-BE49-F238E27FC236}">
                <a16:creationId xmlns:a16="http://schemas.microsoft.com/office/drawing/2014/main" id="{4521771A-7E3D-1D90-4DBF-8335A21108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759415"/>
              </p:ext>
            </p:extLst>
          </p:nvPr>
        </p:nvGraphicFramePr>
        <p:xfrm>
          <a:off x="5108536" y="634326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13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D742D-BEAA-970E-7066-DA7C63B6F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C239C6D-B616-7CD2-350B-A4214C17D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89F6E4-03E9-6F1F-45D9-469F9844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84" y="2659787"/>
            <a:ext cx="4869109" cy="15279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>
                <a:solidFill>
                  <a:schemeClr val="bg1"/>
                </a:solidFill>
                <a:latin typeface="Microsoft JhengHei"/>
                <a:ea typeface="Microsoft JhengHei"/>
              </a:rPr>
              <a:t>訓練模型</a:t>
            </a:r>
            <a:br>
              <a:rPr lang="zh-TW" altLang="en-US" sz="5000">
                <a:latin typeface="Microsoft JhengHei"/>
                <a:ea typeface="Microsoft JhengHei"/>
              </a:rPr>
            </a:br>
            <a:r>
              <a:rPr lang="zh-TW" altLang="en-US" sz="50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rPr>
              <a:t>LBP</a:t>
            </a:r>
            <a:endParaRPr lang="en-US" altLang="zh-TW" sz="5000">
              <a:solidFill>
                <a:schemeClr val="bg1"/>
              </a:solidFill>
              <a:latin typeface="Times New Roman"/>
              <a:ea typeface="Microsoft JhengHei"/>
              <a:cs typeface="Times New Roman"/>
            </a:endParaRPr>
          </a:p>
        </p:txBody>
      </p:sp>
      <p:pic>
        <p:nvPicPr>
          <p:cNvPr id="3" name="圖片 2" descr="犀语课堂】神仙打架之三大预训练模型：GPT、盘古、悟道-上海犀语科技有限公司">
            <a:extLst>
              <a:ext uri="{FF2B5EF4-FFF2-40B4-BE49-F238E27FC236}">
                <a16:creationId xmlns:a16="http://schemas.microsoft.com/office/drawing/2014/main" id="{B60FAFE7-39DE-9DBE-2568-7306A79FA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317" r="18319" b="1"/>
          <a:stretch/>
        </p:blipFill>
        <p:spPr>
          <a:xfrm>
            <a:off x="5800734" y="1057275"/>
            <a:ext cx="5917401" cy="47434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718BCA9-BDB6-1FD9-CD6A-464E66F15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5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D3D3B-49B9-0B36-2B3F-7860D2379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27CC21-0431-34A7-D441-702C9A5FC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14657F-9226-6DB0-0569-4048B6D6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5" y="4992661"/>
            <a:ext cx="4255840" cy="10799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>
                <a:latin typeface="Microsoft JhengHei"/>
                <a:ea typeface="Microsoft JhengHei"/>
              </a:rPr>
              <a:t>訓練模型</a:t>
            </a:r>
            <a:r>
              <a:rPr lang="en-US" altLang="zh-TW" sz="4800" b="1">
                <a:latin typeface="Microsoft JhengHei"/>
              </a:rPr>
              <a:t>--LBP</a:t>
            </a:r>
          </a:p>
        </p:txBody>
      </p:sp>
      <p:pic>
        <p:nvPicPr>
          <p:cNvPr id="6" name="圖片 5" descr="一張含有 鮮豔, 圓形, 螢幕擷取畫面, 分形藝術 的圖片&#10;&#10;自動產生的描述">
            <a:extLst>
              <a:ext uri="{FF2B5EF4-FFF2-40B4-BE49-F238E27FC236}">
                <a16:creationId xmlns:a16="http://schemas.microsoft.com/office/drawing/2014/main" id="{57D47F7F-1063-C6B3-7410-19010F5B3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8" b="18023"/>
          <a:stretch/>
        </p:blipFill>
        <p:spPr>
          <a:xfrm>
            <a:off x="20" y="10"/>
            <a:ext cx="12191980" cy="4480267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4FD3CC88-37A8-054D-53B4-50E67F94D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  <a:gd name="connsiteX0" fmla="*/ 0 w 1371600"/>
              <a:gd name="connsiteY0" fmla="*/ 0 h 18288"/>
              <a:gd name="connsiteX1" fmla="*/ 644652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34337" y="34085"/>
                  <a:pt x="376367" y="-286"/>
                  <a:pt x="685800" y="0"/>
                </a:cubicBezTo>
                <a:cubicBezTo>
                  <a:pt x="963654" y="-49616"/>
                  <a:pt x="1125763" y="47470"/>
                  <a:pt x="1371600" y="0"/>
                </a:cubicBezTo>
                <a:cubicBezTo>
                  <a:pt x="1370620" y="8045"/>
                  <a:pt x="1373538" y="11855"/>
                  <a:pt x="1371600" y="18288"/>
                </a:cubicBezTo>
                <a:cubicBezTo>
                  <a:pt x="1104551" y="45885"/>
                  <a:pt x="1032416" y="18583"/>
                  <a:pt x="713232" y="18288"/>
                </a:cubicBezTo>
                <a:cubicBezTo>
                  <a:pt x="414868" y="-20740"/>
                  <a:pt x="274078" y="55934"/>
                  <a:pt x="0" y="18288"/>
                </a:cubicBezTo>
                <a:cubicBezTo>
                  <a:pt x="462" y="9711"/>
                  <a:pt x="-808" y="620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55693" y="-45150"/>
                  <a:pt x="548474" y="-2260"/>
                  <a:pt x="644652" y="0"/>
                </a:cubicBezTo>
                <a:cubicBezTo>
                  <a:pt x="820723" y="-67161"/>
                  <a:pt x="1109636" y="135360"/>
                  <a:pt x="1371600" y="0"/>
                </a:cubicBezTo>
                <a:cubicBezTo>
                  <a:pt x="1372779" y="5075"/>
                  <a:pt x="1372515" y="14704"/>
                  <a:pt x="1371600" y="18288"/>
                </a:cubicBezTo>
                <a:cubicBezTo>
                  <a:pt x="1230846" y="14276"/>
                  <a:pt x="883899" y="35155"/>
                  <a:pt x="713232" y="18288"/>
                </a:cubicBezTo>
                <a:cubicBezTo>
                  <a:pt x="567746" y="-29650"/>
                  <a:pt x="212957" y="71508"/>
                  <a:pt x="0" y="18288"/>
                </a:cubicBezTo>
                <a:cubicBezTo>
                  <a:pt x="1032" y="13519"/>
                  <a:pt x="-1764" y="3975"/>
                  <a:pt x="0" y="0"/>
                </a:cubicBezTo>
                <a:close/>
              </a:path>
              <a:path w="1371600" h="18288" fill="none" stroke="0" extrusionOk="0">
                <a:moveTo>
                  <a:pt x="0" y="0"/>
                </a:moveTo>
                <a:cubicBezTo>
                  <a:pt x="246473" y="16846"/>
                  <a:pt x="364155" y="-27684"/>
                  <a:pt x="685800" y="0"/>
                </a:cubicBezTo>
                <a:cubicBezTo>
                  <a:pt x="966696" y="21829"/>
                  <a:pt x="1207685" y="-10346"/>
                  <a:pt x="1371600" y="0"/>
                </a:cubicBezTo>
                <a:cubicBezTo>
                  <a:pt x="1370834" y="6434"/>
                  <a:pt x="1371877" y="11068"/>
                  <a:pt x="1371600" y="18288"/>
                </a:cubicBezTo>
                <a:cubicBezTo>
                  <a:pt x="1107849" y="26587"/>
                  <a:pt x="1026451" y="29815"/>
                  <a:pt x="713232" y="18288"/>
                </a:cubicBezTo>
                <a:cubicBezTo>
                  <a:pt x="384268" y="15096"/>
                  <a:pt x="296164" y="34302"/>
                  <a:pt x="0" y="18288"/>
                </a:cubicBezTo>
                <a:cubicBezTo>
                  <a:pt x="-138" y="10938"/>
                  <a:pt x="-1104" y="5414"/>
                  <a:pt x="0" y="0"/>
                </a:cubicBezTo>
                <a:close/>
              </a:path>
              <a:path w="1371600" h="18288" fill="none" stroke="0" extrusionOk="0">
                <a:moveTo>
                  <a:pt x="0" y="0"/>
                </a:moveTo>
                <a:cubicBezTo>
                  <a:pt x="232038" y="561"/>
                  <a:pt x="389194" y="-24233"/>
                  <a:pt x="685800" y="0"/>
                </a:cubicBezTo>
                <a:cubicBezTo>
                  <a:pt x="953788" y="-8560"/>
                  <a:pt x="1186396" y="13225"/>
                  <a:pt x="1371600" y="0"/>
                </a:cubicBezTo>
                <a:cubicBezTo>
                  <a:pt x="1370911" y="8042"/>
                  <a:pt x="1373117" y="10717"/>
                  <a:pt x="1371600" y="18288"/>
                </a:cubicBezTo>
                <a:cubicBezTo>
                  <a:pt x="1104132" y="32679"/>
                  <a:pt x="1025976" y="18300"/>
                  <a:pt x="713232" y="18288"/>
                </a:cubicBezTo>
                <a:cubicBezTo>
                  <a:pt x="410819" y="-4811"/>
                  <a:pt x="274104" y="49207"/>
                  <a:pt x="0" y="18288"/>
                </a:cubicBezTo>
                <a:cubicBezTo>
                  <a:pt x="-1292" y="10653"/>
                  <a:pt x="-930" y="588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0 w 1371600"/>
                      <a:gd name="connsiteY0" fmla="*/ 0 h 18288"/>
                      <a:gd name="connsiteX1" fmla="*/ 685800 w 1371600"/>
                      <a:gd name="connsiteY1" fmla="*/ 0 h 18288"/>
                      <a:gd name="connsiteX2" fmla="*/ 1371600 w 1371600"/>
                      <a:gd name="connsiteY2" fmla="*/ 0 h 18288"/>
                      <a:gd name="connsiteX3" fmla="*/ 1371600 w 1371600"/>
                      <a:gd name="connsiteY3" fmla="*/ 18288 h 18288"/>
                      <a:gd name="connsiteX4" fmla="*/ 713232 w 1371600"/>
                      <a:gd name="connsiteY4" fmla="*/ 18288 h 18288"/>
                      <a:gd name="connsiteX5" fmla="*/ 0 w 1371600"/>
                      <a:gd name="connsiteY5" fmla="*/ 18288 h 18288"/>
                      <a:gd name="connsiteX6" fmla="*/ 0 w 1371600"/>
                      <a:gd name="connsiteY6" fmla="*/ 0 h 18288"/>
                      <a:gd name="connsiteX0" fmla="*/ 0 w 1371600"/>
                      <a:gd name="connsiteY0" fmla="*/ 0 h 18288"/>
                      <a:gd name="connsiteX1" fmla="*/ 644652 w 1371600"/>
                      <a:gd name="connsiteY1" fmla="*/ 0 h 18288"/>
                      <a:gd name="connsiteX2" fmla="*/ 1371600 w 1371600"/>
                      <a:gd name="connsiteY2" fmla="*/ 0 h 18288"/>
                      <a:gd name="connsiteX3" fmla="*/ 1371600 w 1371600"/>
                      <a:gd name="connsiteY3" fmla="*/ 18288 h 18288"/>
                      <a:gd name="connsiteX4" fmla="*/ 713232 w 1371600"/>
                      <a:gd name="connsiteY4" fmla="*/ 18288 h 18288"/>
                      <a:gd name="connsiteX5" fmla="*/ 0 w 1371600"/>
                      <a:gd name="connsiteY5" fmla="*/ 18288 h 18288"/>
                      <a:gd name="connsiteX6" fmla="*/ 0 w 1371600"/>
                      <a:gd name="connsiteY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1600" h="18288" fill="none" extrusionOk="0">
                        <a:moveTo>
                          <a:pt x="0" y="0"/>
                        </a:moveTo>
                        <a:cubicBezTo>
                          <a:pt x="240249" y="32963"/>
                          <a:pt x="409296" y="-18450"/>
                          <a:pt x="685800" y="0"/>
                        </a:cubicBezTo>
                        <a:cubicBezTo>
                          <a:pt x="954142" y="211"/>
                          <a:pt x="1166785" y="22353"/>
                          <a:pt x="1371600" y="0"/>
                        </a:cubicBezTo>
                        <a:cubicBezTo>
                          <a:pt x="1371020" y="7285"/>
                          <a:pt x="1372835" y="11619"/>
                          <a:pt x="1371600" y="18288"/>
                        </a:cubicBezTo>
                        <a:cubicBezTo>
                          <a:pt x="1106837" y="32996"/>
                          <a:pt x="1032834" y="24936"/>
                          <a:pt x="713232" y="18288"/>
                        </a:cubicBezTo>
                        <a:cubicBezTo>
                          <a:pt x="399250" y="-3250"/>
                          <a:pt x="277176" y="53354"/>
                          <a:pt x="0" y="18288"/>
                        </a:cubicBezTo>
                        <a:cubicBezTo>
                          <a:pt x="-85" y="10810"/>
                          <a:pt x="-598" y="5903"/>
                          <a:pt x="0" y="0"/>
                        </a:cubicBezTo>
                        <a:close/>
                      </a:path>
                      <a:path w="1371600" h="18288" stroke="0" extrusionOk="0">
                        <a:moveTo>
                          <a:pt x="0" y="0"/>
                        </a:moveTo>
                        <a:cubicBezTo>
                          <a:pt x="168171" y="-27104"/>
                          <a:pt x="522270" y="7661"/>
                          <a:pt x="644652" y="0"/>
                        </a:cubicBezTo>
                        <a:cubicBezTo>
                          <a:pt x="812772" y="-55512"/>
                          <a:pt x="1098507" y="70876"/>
                          <a:pt x="1371600" y="0"/>
                        </a:cubicBezTo>
                        <a:cubicBezTo>
                          <a:pt x="1372648" y="4501"/>
                          <a:pt x="1371623" y="14249"/>
                          <a:pt x="1371600" y="18288"/>
                        </a:cubicBezTo>
                        <a:cubicBezTo>
                          <a:pt x="1195700" y="4072"/>
                          <a:pt x="896159" y="16932"/>
                          <a:pt x="713232" y="18288"/>
                        </a:cubicBezTo>
                        <a:cubicBezTo>
                          <a:pt x="556279" y="-14337"/>
                          <a:pt x="248593" y="37961"/>
                          <a:pt x="0" y="18288"/>
                        </a:cubicBezTo>
                        <a:cubicBezTo>
                          <a:pt x="606" y="13278"/>
                          <a:pt x="-1388" y="4722"/>
                          <a:pt x="0" y="0"/>
                        </a:cubicBezTo>
                        <a:close/>
                      </a:path>
                      <a:path w="1371600" h="18288" fill="none" stroke="0" extrusionOk="0">
                        <a:moveTo>
                          <a:pt x="0" y="0"/>
                        </a:moveTo>
                        <a:cubicBezTo>
                          <a:pt x="244262" y="19623"/>
                          <a:pt x="384306" y="-36563"/>
                          <a:pt x="685800" y="0"/>
                        </a:cubicBezTo>
                        <a:cubicBezTo>
                          <a:pt x="948860" y="14963"/>
                          <a:pt x="1224146" y="-8100"/>
                          <a:pt x="1371600" y="0"/>
                        </a:cubicBezTo>
                        <a:cubicBezTo>
                          <a:pt x="1371279" y="7179"/>
                          <a:pt x="1371952" y="11190"/>
                          <a:pt x="1371600" y="18288"/>
                        </a:cubicBezTo>
                        <a:cubicBezTo>
                          <a:pt x="1096935" y="25167"/>
                          <a:pt x="1028598" y="28333"/>
                          <a:pt x="713232" y="18288"/>
                        </a:cubicBezTo>
                        <a:cubicBezTo>
                          <a:pt x="397901" y="2987"/>
                          <a:pt x="274098" y="22638"/>
                          <a:pt x="0" y="18288"/>
                        </a:cubicBezTo>
                        <a:cubicBezTo>
                          <a:pt x="-1189" y="11467"/>
                          <a:pt x="-1262" y="50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EB7114-3B29-9147-BF1C-317C3FAE49BE}"/>
              </a:ext>
            </a:extLst>
          </p:cNvPr>
          <p:cNvSpPr txBox="1"/>
          <p:nvPr/>
        </p:nvSpPr>
        <p:spPr>
          <a:xfrm>
            <a:off x="4654294" y="4592124"/>
            <a:ext cx="7366549" cy="20635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TW" altLang="en-US" sz="1900"/>
              <a:t>局部二值模式</a:t>
            </a:r>
            <a:r>
              <a:rPr lang="en-US" altLang="zh-TW" sz="1900"/>
              <a:t> (</a:t>
            </a:r>
            <a:r>
              <a:rPr lang="en-US" altLang="zh-TW" sz="1900">
                <a:latin typeface="Times New Roman"/>
                <a:cs typeface="Times New Roman"/>
              </a:rPr>
              <a:t>LBP</a:t>
            </a:r>
            <a:r>
              <a:rPr lang="en-US" altLang="zh-TW" sz="1900"/>
              <a:t>) 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TW" altLang="en-US" sz="1900">
                <a:solidFill>
                  <a:srgbClr val="202122"/>
                </a:solidFill>
                <a:ea typeface="+mn-lt"/>
                <a:cs typeface="+mn-lt"/>
              </a:rPr>
              <a:t>在紋理分類問題上是一個非常強大的模型</a:t>
            </a:r>
            <a:endParaRPr lang="en-US" altLang="zh-TW" sz="1900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TW" altLang="en-US" sz="1900">
                <a:solidFill>
                  <a:srgbClr val="202122"/>
                </a:solidFill>
                <a:ea typeface="+mn-lt"/>
                <a:cs typeface="+mn-lt"/>
              </a:rPr>
              <a:t>已經應用在指紋識別、人臉識別及車牌識別等領域</a:t>
            </a:r>
          </a:p>
        </p:txBody>
      </p:sp>
    </p:spTree>
    <p:extLst>
      <p:ext uri="{BB962C8B-B14F-4D97-AF65-F5344CB8AC3E}">
        <p14:creationId xmlns:p14="http://schemas.microsoft.com/office/powerpoint/2010/main" val="2239693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4C61-B381-E483-517E-9DCE64F7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499E6DDB-0FA3-97CB-45E3-25C7475F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09" y="2048479"/>
            <a:ext cx="10468914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5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F5700-FBE8-CD8B-C3B5-7E7DECC5D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E54D97A8-9FF5-C112-C56C-E8CFB56EF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61E2B97-D933-0442-25F2-465E492A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3C95C-B17C-6A01-F2C7-595F926C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B264B0-6523-875E-9876-77ECCD854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A35AE1-2611-C4A3-926B-0F147762E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A67A973-EF86-2193-052C-5675F31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9D48245-DB60-545D-039D-2D3C1A0A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1F01679-0A90-CCD0-8560-084904276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48123"/>
              </p:ext>
            </p:extLst>
          </p:nvPr>
        </p:nvGraphicFramePr>
        <p:xfrm>
          <a:off x="6426727" y="1855523"/>
          <a:ext cx="6073140" cy="357112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073140">
                  <a:extLst>
                    <a:ext uri="{9D8B030D-6E8A-4147-A177-3AD203B41FA5}">
                      <a16:colId xmlns:a16="http://schemas.microsoft.com/office/drawing/2014/main" val="2605750811"/>
                    </a:ext>
                  </a:extLst>
                </a:gridCol>
              </a:tblGrid>
              <a:tr h="985724">
                <a:tc>
                  <a:txBody>
                    <a:bodyPr/>
                    <a:lstStyle/>
                    <a:p>
                      <a:pPr lvl="0" rtl="0">
                        <a:lnSpc>
                          <a:spcPct val="150000"/>
                        </a:lnSpc>
                        <a:buNone/>
                      </a:pPr>
                      <a:r>
                        <a:rPr lang="en-US" altLang="zh-TW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LBP </a:t>
                      </a:r>
                      <a:r>
                        <a:rPr lang="zh-TW" alt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模型的優點 ：</a:t>
                      </a:r>
                    </a:p>
                  </a:txBody>
                  <a:tcPr marL="402336" marR="201168" marT="201168" marB="20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813696"/>
                  </a:ext>
                </a:extLst>
              </a:tr>
              <a:tr h="2494484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sz="3300" b="0" i="0" u="none" strike="noStrike" noProof="0">
                          <a:solidFill>
                            <a:srgbClr val="202122"/>
                          </a:solidFill>
                          <a:effectLst/>
                          <a:latin typeface="微軟正黑體"/>
                          <a:ea typeface="微軟正黑體"/>
                        </a:rPr>
                        <a:t>計算簡單</a:t>
                      </a:r>
                      <a:endParaRPr lang="zh-TW" altLang="en-US" sz="3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lvl="0" indent="-34290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3300" b="0" i="0" u="none" strike="noStrike" noProof="0">
                          <a:solidFill>
                            <a:srgbClr val="202122"/>
                          </a:solidFill>
                          <a:effectLst/>
                        </a:rPr>
                        <a:t>具備光度及旋轉不變性</a:t>
                      </a:r>
                      <a:endParaRPr lang="zh-TW" sz="3300" b="0" i="0" u="none" strike="noStrike" noProof="0">
                        <a:solidFill>
                          <a:srgbClr val="202122"/>
                        </a:solidFill>
                        <a:effectLst/>
                      </a:endParaRPr>
                    </a:p>
                  </a:txBody>
                  <a:tcPr marL="402336" marR="201168" marT="201168" marB="201168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227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41CADF-698D-9655-FC44-896D45AD9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652490"/>
              </p:ext>
            </p:extLst>
          </p:nvPr>
        </p:nvGraphicFramePr>
        <p:xfrm>
          <a:off x="856615" y="1855523"/>
          <a:ext cx="6073140" cy="364972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073140">
                  <a:extLst>
                    <a:ext uri="{9D8B030D-6E8A-4147-A177-3AD203B41FA5}">
                      <a16:colId xmlns:a16="http://schemas.microsoft.com/office/drawing/2014/main" val="2605750811"/>
                    </a:ext>
                  </a:extLst>
                </a:gridCol>
              </a:tblGrid>
              <a:tr h="985724">
                <a:tc>
                  <a:txBody>
                    <a:bodyPr/>
                    <a:lstStyle/>
                    <a:p>
                      <a:pPr lvl="0" rtl="0">
                        <a:lnSpc>
                          <a:spcPct val="150000"/>
                        </a:lnSpc>
                        <a:buNone/>
                      </a:pPr>
                      <a:r>
                        <a:rPr lang="en-US" altLang="zh-TW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CNN </a:t>
                      </a:r>
                      <a:r>
                        <a:rPr lang="zh-TW" alt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模型的缺點 ：</a:t>
                      </a:r>
                    </a:p>
                  </a:txBody>
                  <a:tcPr marL="402336" marR="201168" marT="201168" marB="20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813696"/>
                  </a:ext>
                </a:extLst>
              </a:tr>
              <a:tr h="2494484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sz="3300" b="0" i="0" u="none" strike="noStrike" noProof="0">
                          <a:solidFill>
                            <a:srgbClr val="404040"/>
                          </a:solidFill>
                          <a:effectLst/>
                          <a:latin typeface="Arial"/>
                          <a:ea typeface="微軟正黑體"/>
                        </a:rPr>
                        <a:t>計算</a:t>
                      </a:r>
                      <a:r>
                        <a:rPr lang="zh-TW" altLang="en-US" sz="3300" b="0" i="0" u="none" strike="noStrike" noProof="0">
                          <a:solidFill>
                            <a:srgbClr val="404040"/>
                          </a:solidFill>
                          <a:effectLst/>
                          <a:latin typeface="Arial"/>
                          <a:ea typeface="微軟正黑體"/>
                        </a:rPr>
                        <a:t>複雜度高</a:t>
                      </a:r>
                      <a:endParaRPr lang="zh-TW" altLang="en-US" sz="3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lvl="0" indent="-34290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sz="3300" b="0" i="0" u="none" strike="noStrike" noProof="0">
                          <a:solidFill>
                            <a:srgbClr val="404040"/>
                          </a:solidFill>
                          <a:effectLst/>
                          <a:latin typeface="Arial"/>
                        </a:rPr>
                        <a:t>需要大量的數據</a:t>
                      </a:r>
                      <a:endParaRPr lang="zh-TW" sz="3300" b="0" i="0" u="none" strike="noStrike" noProof="0">
                        <a:solidFill>
                          <a:srgbClr val="202122"/>
                        </a:solidFill>
                        <a:effectLst/>
                      </a:endParaRPr>
                    </a:p>
                    <a:p>
                      <a:pPr marL="342900" lvl="0" indent="-34290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zh-TW" altLang="en-US" sz="33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/>
                        <a:ea typeface="微軟正黑體"/>
                      </a:endParaRPr>
                    </a:p>
                  </a:txBody>
                  <a:tcPr marL="402336" marR="201168" marT="201168" marB="201168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450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1E04A-1BBF-F8C8-2884-E255451D6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53" y="2762773"/>
            <a:ext cx="6375399" cy="1325563"/>
          </a:xfrm>
        </p:spPr>
        <p:txBody>
          <a:bodyPr>
            <a:normAutofit/>
          </a:bodyPr>
          <a:lstStyle/>
          <a:p>
            <a:r>
              <a:rPr lang="zh-TW" altLang="en-US" b="1">
                <a:latin typeface="Microsoft JhengHei"/>
                <a:ea typeface="Microsoft JhengHei"/>
                <a:cs typeface="Times New Roman"/>
              </a:rPr>
              <a:t>照片上傳與訓練效能測試</a:t>
            </a:r>
            <a:endParaRPr lang="zh-TW" altLang="en-US" b="1">
              <a:latin typeface="Microsoft JhengHei"/>
              <a:ea typeface="Microsoft JhengHei"/>
            </a:endParaRPr>
          </a:p>
        </p:txBody>
      </p:sp>
      <p:pic>
        <p:nvPicPr>
          <p:cNvPr id="5" name="圖片 4" descr="Dashboard Icon | Line Iconpack | IconsMind">
            <a:extLst>
              <a:ext uri="{FF2B5EF4-FFF2-40B4-BE49-F238E27FC236}">
                <a16:creationId xmlns:a16="http://schemas.microsoft.com/office/drawing/2014/main" id="{2B3A1517-08A4-E281-7FF0-A3E2013C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094" y="1399494"/>
            <a:ext cx="4069895" cy="40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9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8609" y="-23041"/>
            <a:ext cx="4567095" cy="238713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100905" y="-23041"/>
            <a:ext cx="4567095" cy="238713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100905" y="2437129"/>
            <a:ext cx="4567095" cy="238713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18609" y="4570728"/>
            <a:ext cx="4567095" cy="238713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100905" y="4570728"/>
            <a:ext cx="4567095" cy="238713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43665" y="-114481"/>
            <a:ext cx="4567095" cy="238713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925961" y="-114481"/>
            <a:ext cx="4567095" cy="238713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43665" y="4479288"/>
            <a:ext cx="4567095" cy="2387134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925961" y="4479288"/>
            <a:ext cx="4567095" cy="2387134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18609" y="2437129"/>
            <a:ext cx="4567095" cy="238713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543665" y="2345689"/>
            <a:ext cx="4567095" cy="238713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925961" y="2345689"/>
            <a:ext cx="4567095" cy="238713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>
            <a:off x="2581845" y="3814603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2582039" y="3341468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2582039" y="2416318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2581845" y="2878893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2581845" y="4277178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2581845" y="4739753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2581845" y="5676463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2581845" y="5213758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" name="AutoShape 38"/>
          <p:cNvSpPr/>
          <p:nvPr/>
        </p:nvSpPr>
        <p:spPr>
          <a:xfrm>
            <a:off x="4002936" y="2416369"/>
            <a:ext cx="5615599" cy="388048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AutoShape 39"/>
          <p:cNvSpPr/>
          <p:nvPr/>
        </p:nvSpPr>
        <p:spPr>
          <a:xfrm>
            <a:off x="4002936" y="2879125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4002936" y="3346979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4002936" y="3814834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4002936" y="4282892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4002735" y="4750951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4002735" y="5219009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4002735" y="5674779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715328" y="2905119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140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291772" y="2474623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65.53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4291571" y="2939723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43.67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4291571" y="3398206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30.16</a:t>
            </a:r>
            <a:endParaRPr lang="en-US" sz="1432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4291772" y="3861687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21.56</a:t>
            </a:r>
            <a:endParaRPr lang="en-US" sz="1432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2390882" y="650427"/>
            <a:ext cx="7070156" cy="857318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C89116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3392806" y="1037474"/>
            <a:ext cx="5490850" cy="198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1"/>
              </a:lnSpc>
            </a:pPr>
            <a:r>
              <a:rPr lang="zh-TW" altLang="en-US" sz="2800" spc="297">
                <a:solidFill>
                  <a:srgbClr val="FFFFFF"/>
                </a:solidFill>
                <a:latin typeface="华文中宋"/>
                <a:ea typeface="华文中宋"/>
              </a:rPr>
              <a:t>照片數量上傳時間對比(沒插電)</a:t>
            </a:r>
            <a:endParaRPr lang="en-US" sz="2800" spc="297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6" name="Group 56"/>
          <p:cNvGrpSpPr/>
          <p:nvPr/>
        </p:nvGrpSpPr>
        <p:grpSpPr>
          <a:xfrm>
            <a:off x="1839804" y="1630604"/>
            <a:ext cx="8172313" cy="54925"/>
            <a:chOff x="0" y="255270"/>
            <a:chExt cx="10431484" cy="69850"/>
          </a:xfrm>
        </p:grpSpPr>
        <p:sp>
          <p:nvSpPr>
            <p:cNvPr id="57" name="Freeform 57"/>
            <p:cNvSpPr/>
            <p:nvPr/>
          </p:nvSpPr>
          <p:spPr>
            <a:xfrm>
              <a:off x="0" y="255270"/>
              <a:ext cx="10431484" cy="69850"/>
            </a:xfrm>
            <a:custGeom>
              <a:avLst/>
              <a:gdLst/>
              <a:ahLst/>
              <a:cxnLst/>
              <a:rect l="l" t="t" r="r" b="b"/>
              <a:pathLst>
                <a:path w="10431484" h="69850">
                  <a:moveTo>
                    <a:pt x="1014065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431484" y="69850"/>
                  </a:lnTo>
                  <a:lnTo>
                    <a:pt x="1043148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2715328" y="2474276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160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2715524" y="3398206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120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2715524" y="3861687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100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2715524" y="4324262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80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2715524" y="4786836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60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2715524" y="5260842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40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2715524" y="5723547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20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4291571" y="4345346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18.88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4291571" y="4786837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15.93</a:t>
            </a:r>
            <a:endParaRPr lang="en-US" sz="1432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4291772" y="5260842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13.43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4291571" y="5725109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9.86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74" name="Group 56">
            <a:extLst>
              <a:ext uri="{FF2B5EF4-FFF2-40B4-BE49-F238E27FC236}">
                <a16:creationId xmlns:a16="http://schemas.microsoft.com/office/drawing/2014/main" id="{FFA183D0-47B8-0BA5-67FD-65A1ECEBC1DE}"/>
              </a:ext>
            </a:extLst>
          </p:cNvPr>
          <p:cNvGrpSpPr/>
          <p:nvPr/>
        </p:nvGrpSpPr>
        <p:grpSpPr>
          <a:xfrm>
            <a:off x="1839804" y="433217"/>
            <a:ext cx="8172313" cy="54925"/>
            <a:chOff x="0" y="255270"/>
            <a:chExt cx="10431484" cy="69850"/>
          </a:xfrm>
        </p:grpSpPr>
        <p:sp>
          <p:nvSpPr>
            <p:cNvPr id="75" name="Freeform 57">
              <a:extLst>
                <a:ext uri="{FF2B5EF4-FFF2-40B4-BE49-F238E27FC236}">
                  <a16:creationId xmlns:a16="http://schemas.microsoft.com/office/drawing/2014/main" id="{F85D4189-6C2C-CA48-C3A8-3C8EA1555FC9}"/>
                </a:ext>
              </a:extLst>
            </p:cNvPr>
            <p:cNvSpPr/>
            <p:nvPr/>
          </p:nvSpPr>
          <p:spPr>
            <a:xfrm>
              <a:off x="0" y="255270"/>
              <a:ext cx="10431484" cy="69850"/>
            </a:xfrm>
            <a:custGeom>
              <a:avLst/>
              <a:gdLst/>
              <a:ahLst/>
              <a:cxnLst/>
              <a:rect l="l" t="t" r="r" b="b"/>
              <a:pathLst>
                <a:path w="10431484" h="69850">
                  <a:moveTo>
                    <a:pt x="1014065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431484" y="69850"/>
                  </a:lnTo>
                  <a:lnTo>
                    <a:pt x="1043148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76" name="AutoShape 27">
            <a:extLst>
              <a:ext uri="{FF2B5EF4-FFF2-40B4-BE49-F238E27FC236}">
                <a16:creationId xmlns:a16="http://schemas.microsoft.com/office/drawing/2014/main" id="{68C6AAF7-161E-3480-CA67-21738E0BECA1}"/>
              </a:ext>
            </a:extLst>
          </p:cNvPr>
          <p:cNvSpPr/>
          <p:nvPr/>
        </p:nvSpPr>
        <p:spPr>
          <a:xfrm>
            <a:off x="2581644" y="1893146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" name="AutoShape 36">
            <a:extLst>
              <a:ext uri="{FF2B5EF4-FFF2-40B4-BE49-F238E27FC236}">
                <a16:creationId xmlns:a16="http://schemas.microsoft.com/office/drawing/2014/main" id="{05DCF775-B75C-1E6A-5578-AEDFF07B4AB3}"/>
              </a:ext>
            </a:extLst>
          </p:cNvPr>
          <p:cNvSpPr/>
          <p:nvPr/>
        </p:nvSpPr>
        <p:spPr>
          <a:xfrm>
            <a:off x="4002735" y="1892734"/>
            <a:ext cx="5615599" cy="388280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8F0CDBDD-A60A-EA8C-0435-67E1F6EF826F}"/>
              </a:ext>
            </a:extLst>
          </p:cNvPr>
          <p:cNvSpPr txBox="1"/>
          <p:nvPr/>
        </p:nvSpPr>
        <p:spPr>
          <a:xfrm>
            <a:off x="2715323" y="1951103"/>
            <a:ext cx="993140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zh-CN" altLang="en-US" b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照片數量</a:t>
            </a:r>
            <a:endParaRPr lang="en-US" b="1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9" name="TextBox 48">
            <a:extLst>
              <a:ext uri="{FF2B5EF4-FFF2-40B4-BE49-F238E27FC236}">
                <a16:creationId xmlns:a16="http://schemas.microsoft.com/office/drawing/2014/main" id="{E689D066-C555-9DEF-02C6-C1F92BA5C608}"/>
              </a:ext>
            </a:extLst>
          </p:cNvPr>
          <p:cNvSpPr txBox="1"/>
          <p:nvPr/>
        </p:nvSpPr>
        <p:spPr>
          <a:xfrm>
            <a:off x="4291370" y="1951104"/>
            <a:ext cx="5037925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zh-CN" altLang="en-US" b="1">
                <a:solidFill>
                  <a:srgbClr val="545454"/>
                </a:solidFill>
                <a:latin typeface="华文中宋"/>
                <a:ea typeface="华文中宋"/>
              </a:rPr>
              <a:t>   上傳時間</a:t>
            </a:r>
            <a:r>
              <a:rPr lang="en-US" altLang="zh-CN" b="1">
                <a:solidFill>
                  <a:srgbClr val="545454"/>
                </a:solidFill>
                <a:latin typeface="华文中宋"/>
                <a:ea typeface="华文中宋"/>
              </a:rPr>
              <a:t>(</a:t>
            </a:r>
            <a:r>
              <a:rPr lang="zh-CN" altLang="en-US" b="1">
                <a:solidFill>
                  <a:srgbClr val="545454"/>
                </a:solidFill>
                <a:latin typeface="华文中宋"/>
                <a:ea typeface="华文中宋"/>
              </a:rPr>
              <a:t>秒）</a:t>
            </a:r>
            <a:endParaRPr lang="en-US" b="1">
              <a:solidFill>
                <a:srgbClr val="545454"/>
              </a:solidFill>
              <a:latin typeface="华文中宋"/>
              <a:ea typeface="华文中宋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A636D58-7FFF-6528-B099-1DC24FD3FF1A}"/>
              </a:ext>
            </a:extLst>
          </p:cNvPr>
          <p:cNvSpPr txBox="1"/>
          <p:nvPr/>
        </p:nvSpPr>
        <p:spPr>
          <a:xfrm>
            <a:off x="9571263" y="6321878"/>
            <a:ext cx="25472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(每個數量取5次做平均)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8609" y="-23041"/>
            <a:ext cx="4567095" cy="238713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100905" y="-23041"/>
            <a:ext cx="4567095" cy="238713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100905" y="2437129"/>
            <a:ext cx="4567095" cy="238713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18609" y="4570728"/>
            <a:ext cx="4567095" cy="238713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100905" y="4570728"/>
            <a:ext cx="4567095" cy="238713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43665" y="-114481"/>
            <a:ext cx="4567095" cy="238713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925961" y="-114481"/>
            <a:ext cx="4567095" cy="238713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43665" y="4479288"/>
            <a:ext cx="4567095" cy="2387134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925961" y="4479288"/>
            <a:ext cx="4567095" cy="2387134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18609" y="2437129"/>
            <a:ext cx="4567095" cy="238713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543665" y="2345689"/>
            <a:ext cx="4567095" cy="238713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925961" y="2345689"/>
            <a:ext cx="4567095" cy="238713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63920" y="455930"/>
                  </a:moveTo>
                  <a:lnTo>
                    <a:pt x="5963920" y="227330"/>
                  </a:lnTo>
                  <a:lnTo>
                    <a:pt x="6350000" y="227330"/>
                  </a:lnTo>
                  <a:lnTo>
                    <a:pt x="6350000" y="215900"/>
                  </a:lnTo>
                  <a:lnTo>
                    <a:pt x="5963920" y="215900"/>
                  </a:lnTo>
                  <a:lnTo>
                    <a:pt x="5963920" y="0"/>
                  </a:lnTo>
                  <a:lnTo>
                    <a:pt x="5952490" y="0"/>
                  </a:lnTo>
                  <a:lnTo>
                    <a:pt x="5952490" y="215900"/>
                  </a:lnTo>
                  <a:lnTo>
                    <a:pt x="5494020" y="215900"/>
                  </a:lnTo>
                  <a:lnTo>
                    <a:pt x="5494020" y="0"/>
                  </a:lnTo>
                  <a:lnTo>
                    <a:pt x="5481320" y="0"/>
                  </a:lnTo>
                  <a:lnTo>
                    <a:pt x="5481320" y="215900"/>
                  </a:lnTo>
                  <a:lnTo>
                    <a:pt x="5022850" y="215900"/>
                  </a:lnTo>
                  <a:lnTo>
                    <a:pt x="5022850" y="0"/>
                  </a:lnTo>
                  <a:lnTo>
                    <a:pt x="5011420" y="0"/>
                  </a:lnTo>
                  <a:lnTo>
                    <a:pt x="5011420" y="215900"/>
                  </a:lnTo>
                  <a:lnTo>
                    <a:pt x="4552950" y="215900"/>
                  </a:lnTo>
                  <a:lnTo>
                    <a:pt x="4552950" y="0"/>
                  </a:lnTo>
                  <a:lnTo>
                    <a:pt x="4541520" y="0"/>
                  </a:lnTo>
                  <a:lnTo>
                    <a:pt x="4541520" y="215900"/>
                  </a:lnTo>
                  <a:lnTo>
                    <a:pt x="4081780" y="215900"/>
                  </a:lnTo>
                  <a:lnTo>
                    <a:pt x="4081780" y="0"/>
                  </a:lnTo>
                  <a:lnTo>
                    <a:pt x="4070350" y="0"/>
                  </a:lnTo>
                  <a:lnTo>
                    <a:pt x="4070350" y="215900"/>
                  </a:lnTo>
                  <a:lnTo>
                    <a:pt x="3611880" y="215900"/>
                  </a:lnTo>
                  <a:lnTo>
                    <a:pt x="3611880" y="0"/>
                  </a:lnTo>
                  <a:lnTo>
                    <a:pt x="3600450" y="0"/>
                  </a:lnTo>
                  <a:lnTo>
                    <a:pt x="3600450" y="215900"/>
                  </a:lnTo>
                  <a:lnTo>
                    <a:pt x="3141980" y="215900"/>
                  </a:lnTo>
                  <a:lnTo>
                    <a:pt x="3141980" y="0"/>
                  </a:lnTo>
                  <a:lnTo>
                    <a:pt x="3130550" y="0"/>
                  </a:lnTo>
                  <a:lnTo>
                    <a:pt x="3130550" y="215900"/>
                  </a:lnTo>
                  <a:lnTo>
                    <a:pt x="2670810" y="215900"/>
                  </a:lnTo>
                  <a:lnTo>
                    <a:pt x="2670810" y="0"/>
                  </a:lnTo>
                  <a:lnTo>
                    <a:pt x="2659380" y="0"/>
                  </a:lnTo>
                  <a:lnTo>
                    <a:pt x="2659380" y="215900"/>
                  </a:lnTo>
                  <a:lnTo>
                    <a:pt x="2200910" y="215900"/>
                  </a:lnTo>
                  <a:lnTo>
                    <a:pt x="2200910" y="0"/>
                  </a:lnTo>
                  <a:lnTo>
                    <a:pt x="2189480" y="0"/>
                  </a:lnTo>
                  <a:lnTo>
                    <a:pt x="2189480" y="215900"/>
                  </a:lnTo>
                  <a:lnTo>
                    <a:pt x="1731010" y="215900"/>
                  </a:lnTo>
                  <a:lnTo>
                    <a:pt x="1731010" y="0"/>
                  </a:lnTo>
                  <a:lnTo>
                    <a:pt x="1718310" y="0"/>
                  </a:lnTo>
                  <a:lnTo>
                    <a:pt x="1718310" y="215900"/>
                  </a:lnTo>
                  <a:lnTo>
                    <a:pt x="1259840" y="215900"/>
                  </a:lnTo>
                  <a:lnTo>
                    <a:pt x="1259840" y="0"/>
                  </a:lnTo>
                  <a:lnTo>
                    <a:pt x="1248410" y="0"/>
                  </a:lnTo>
                  <a:lnTo>
                    <a:pt x="1248410" y="215900"/>
                  </a:lnTo>
                  <a:lnTo>
                    <a:pt x="789940" y="215900"/>
                  </a:lnTo>
                  <a:lnTo>
                    <a:pt x="789940" y="0"/>
                  </a:lnTo>
                  <a:lnTo>
                    <a:pt x="778510" y="0"/>
                  </a:lnTo>
                  <a:lnTo>
                    <a:pt x="778510" y="215900"/>
                  </a:lnTo>
                  <a:lnTo>
                    <a:pt x="318770" y="215900"/>
                  </a:lnTo>
                  <a:lnTo>
                    <a:pt x="318770" y="0"/>
                  </a:lnTo>
                  <a:lnTo>
                    <a:pt x="307340" y="0"/>
                  </a:lnTo>
                  <a:lnTo>
                    <a:pt x="307340" y="215900"/>
                  </a:lnTo>
                  <a:lnTo>
                    <a:pt x="0" y="215900"/>
                  </a:lnTo>
                  <a:lnTo>
                    <a:pt x="0" y="227330"/>
                  </a:lnTo>
                  <a:lnTo>
                    <a:pt x="307340" y="227330"/>
                  </a:lnTo>
                  <a:lnTo>
                    <a:pt x="307340" y="685800"/>
                  </a:lnTo>
                  <a:lnTo>
                    <a:pt x="0" y="685800"/>
                  </a:lnTo>
                  <a:lnTo>
                    <a:pt x="0" y="697230"/>
                  </a:lnTo>
                  <a:lnTo>
                    <a:pt x="307340" y="697230"/>
                  </a:lnTo>
                  <a:lnTo>
                    <a:pt x="307340" y="1155700"/>
                  </a:lnTo>
                  <a:lnTo>
                    <a:pt x="0" y="1155700"/>
                  </a:lnTo>
                  <a:lnTo>
                    <a:pt x="0" y="1168400"/>
                  </a:lnTo>
                  <a:lnTo>
                    <a:pt x="307340" y="1168400"/>
                  </a:lnTo>
                  <a:lnTo>
                    <a:pt x="307340" y="1626870"/>
                  </a:lnTo>
                  <a:lnTo>
                    <a:pt x="0" y="1626870"/>
                  </a:lnTo>
                  <a:lnTo>
                    <a:pt x="0" y="1638300"/>
                  </a:lnTo>
                  <a:lnTo>
                    <a:pt x="307340" y="1638300"/>
                  </a:lnTo>
                  <a:lnTo>
                    <a:pt x="307340" y="2096770"/>
                  </a:lnTo>
                  <a:lnTo>
                    <a:pt x="0" y="2096770"/>
                  </a:lnTo>
                  <a:lnTo>
                    <a:pt x="0" y="2108200"/>
                  </a:lnTo>
                  <a:lnTo>
                    <a:pt x="307340" y="2108200"/>
                  </a:lnTo>
                  <a:lnTo>
                    <a:pt x="307340" y="2566670"/>
                  </a:lnTo>
                  <a:lnTo>
                    <a:pt x="0" y="2566670"/>
                  </a:lnTo>
                  <a:lnTo>
                    <a:pt x="0" y="2579370"/>
                  </a:lnTo>
                  <a:lnTo>
                    <a:pt x="307340" y="2579370"/>
                  </a:lnTo>
                  <a:lnTo>
                    <a:pt x="307340" y="3037840"/>
                  </a:lnTo>
                  <a:lnTo>
                    <a:pt x="0" y="3037840"/>
                  </a:lnTo>
                  <a:lnTo>
                    <a:pt x="0" y="3049270"/>
                  </a:lnTo>
                  <a:lnTo>
                    <a:pt x="307340" y="3049270"/>
                  </a:lnTo>
                  <a:lnTo>
                    <a:pt x="307340" y="3507740"/>
                  </a:lnTo>
                  <a:lnTo>
                    <a:pt x="0" y="3507740"/>
                  </a:lnTo>
                  <a:lnTo>
                    <a:pt x="0" y="3519170"/>
                  </a:lnTo>
                  <a:lnTo>
                    <a:pt x="307340" y="3519170"/>
                  </a:lnTo>
                  <a:lnTo>
                    <a:pt x="307340" y="3977640"/>
                  </a:lnTo>
                  <a:lnTo>
                    <a:pt x="0" y="3977640"/>
                  </a:lnTo>
                  <a:lnTo>
                    <a:pt x="0" y="3990340"/>
                  </a:lnTo>
                  <a:lnTo>
                    <a:pt x="307340" y="3990340"/>
                  </a:lnTo>
                  <a:lnTo>
                    <a:pt x="307340" y="4448810"/>
                  </a:lnTo>
                  <a:lnTo>
                    <a:pt x="0" y="4448810"/>
                  </a:lnTo>
                  <a:lnTo>
                    <a:pt x="0" y="4460240"/>
                  </a:lnTo>
                  <a:lnTo>
                    <a:pt x="307340" y="4460240"/>
                  </a:lnTo>
                  <a:lnTo>
                    <a:pt x="307340" y="4918710"/>
                  </a:lnTo>
                  <a:lnTo>
                    <a:pt x="0" y="4918710"/>
                  </a:lnTo>
                  <a:lnTo>
                    <a:pt x="0" y="4931410"/>
                  </a:lnTo>
                  <a:lnTo>
                    <a:pt x="307340" y="4931410"/>
                  </a:lnTo>
                  <a:lnTo>
                    <a:pt x="307340" y="5389880"/>
                  </a:lnTo>
                  <a:lnTo>
                    <a:pt x="0" y="5389880"/>
                  </a:lnTo>
                  <a:lnTo>
                    <a:pt x="0" y="5401310"/>
                  </a:lnTo>
                  <a:lnTo>
                    <a:pt x="307340" y="5401310"/>
                  </a:lnTo>
                  <a:lnTo>
                    <a:pt x="307340" y="5859780"/>
                  </a:lnTo>
                  <a:lnTo>
                    <a:pt x="0" y="5859780"/>
                  </a:lnTo>
                  <a:lnTo>
                    <a:pt x="0" y="5871210"/>
                  </a:lnTo>
                  <a:lnTo>
                    <a:pt x="307340" y="5871210"/>
                  </a:lnTo>
                  <a:lnTo>
                    <a:pt x="307340" y="6329680"/>
                  </a:lnTo>
                  <a:lnTo>
                    <a:pt x="0" y="6329680"/>
                  </a:lnTo>
                  <a:lnTo>
                    <a:pt x="0" y="6342380"/>
                  </a:lnTo>
                  <a:lnTo>
                    <a:pt x="307340" y="6342380"/>
                  </a:lnTo>
                  <a:lnTo>
                    <a:pt x="307340" y="6350000"/>
                  </a:lnTo>
                  <a:lnTo>
                    <a:pt x="318770" y="6350000"/>
                  </a:lnTo>
                  <a:lnTo>
                    <a:pt x="318770" y="6342380"/>
                  </a:lnTo>
                  <a:lnTo>
                    <a:pt x="778510" y="6342380"/>
                  </a:lnTo>
                  <a:lnTo>
                    <a:pt x="778510" y="6350000"/>
                  </a:lnTo>
                  <a:lnTo>
                    <a:pt x="789940" y="6350000"/>
                  </a:lnTo>
                  <a:lnTo>
                    <a:pt x="789940" y="6342380"/>
                  </a:lnTo>
                  <a:lnTo>
                    <a:pt x="1248410" y="6342380"/>
                  </a:lnTo>
                  <a:lnTo>
                    <a:pt x="1248410" y="6350000"/>
                  </a:lnTo>
                  <a:lnTo>
                    <a:pt x="1259840" y="6350000"/>
                  </a:lnTo>
                  <a:lnTo>
                    <a:pt x="1259840" y="6342380"/>
                  </a:lnTo>
                  <a:lnTo>
                    <a:pt x="1718310" y="6342380"/>
                  </a:lnTo>
                  <a:lnTo>
                    <a:pt x="1718310" y="6350000"/>
                  </a:lnTo>
                  <a:lnTo>
                    <a:pt x="1731010" y="6350000"/>
                  </a:lnTo>
                  <a:lnTo>
                    <a:pt x="1731010" y="6342380"/>
                  </a:lnTo>
                  <a:lnTo>
                    <a:pt x="1959610" y="6342380"/>
                  </a:lnTo>
                  <a:lnTo>
                    <a:pt x="1959610" y="6341110"/>
                  </a:lnTo>
                  <a:lnTo>
                    <a:pt x="1969770" y="6341110"/>
                  </a:lnTo>
                  <a:lnTo>
                    <a:pt x="1969770" y="6342380"/>
                  </a:lnTo>
                  <a:lnTo>
                    <a:pt x="2189480" y="6342380"/>
                  </a:lnTo>
                  <a:lnTo>
                    <a:pt x="2189480" y="6350000"/>
                  </a:lnTo>
                  <a:lnTo>
                    <a:pt x="2200910" y="6350000"/>
                  </a:lnTo>
                  <a:lnTo>
                    <a:pt x="2200910" y="6342380"/>
                  </a:lnTo>
                  <a:lnTo>
                    <a:pt x="2659380" y="6342380"/>
                  </a:lnTo>
                  <a:lnTo>
                    <a:pt x="2659380" y="6350000"/>
                  </a:lnTo>
                  <a:lnTo>
                    <a:pt x="2670810" y="6350000"/>
                  </a:lnTo>
                  <a:lnTo>
                    <a:pt x="2670810" y="6342380"/>
                  </a:lnTo>
                  <a:lnTo>
                    <a:pt x="3130550" y="6342380"/>
                  </a:lnTo>
                  <a:lnTo>
                    <a:pt x="3130550" y="6350000"/>
                  </a:lnTo>
                  <a:lnTo>
                    <a:pt x="3141980" y="6350000"/>
                  </a:lnTo>
                  <a:lnTo>
                    <a:pt x="3141980" y="6342380"/>
                  </a:lnTo>
                  <a:lnTo>
                    <a:pt x="3600450" y="6342380"/>
                  </a:lnTo>
                  <a:lnTo>
                    <a:pt x="3600450" y="6350000"/>
                  </a:lnTo>
                  <a:lnTo>
                    <a:pt x="3611880" y="6350000"/>
                  </a:lnTo>
                  <a:lnTo>
                    <a:pt x="3611880" y="6342380"/>
                  </a:lnTo>
                  <a:lnTo>
                    <a:pt x="4070350" y="6342380"/>
                  </a:lnTo>
                  <a:lnTo>
                    <a:pt x="4070350" y="6350000"/>
                  </a:lnTo>
                  <a:lnTo>
                    <a:pt x="4081780" y="6350000"/>
                  </a:lnTo>
                  <a:lnTo>
                    <a:pt x="4081780" y="6342380"/>
                  </a:lnTo>
                  <a:lnTo>
                    <a:pt x="4541520" y="6342380"/>
                  </a:lnTo>
                  <a:lnTo>
                    <a:pt x="4541520" y="6350000"/>
                  </a:lnTo>
                  <a:lnTo>
                    <a:pt x="4552950" y="6350000"/>
                  </a:lnTo>
                  <a:lnTo>
                    <a:pt x="4552950" y="6342380"/>
                  </a:lnTo>
                  <a:lnTo>
                    <a:pt x="4781550" y="6342380"/>
                  </a:lnTo>
                  <a:lnTo>
                    <a:pt x="4781550" y="6341110"/>
                  </a:lnTo>
                  <a:lnTo>
                    <a:pt x="4791709" y="6341110"/>
                  </a:lnTo>
                  <a:lnTo>
                    <a:pt x="4791709" y="6342380"/>
                  </a:lnTo>
                  <a:lnTo>
                    <a:pt x="5011419" y="6342380"/>
                  </a:lnTo>
                  <a:lnTo>
                    <a:pt x="5011419" y="6350000"/>
                  </a:lnTo>
                  <a:lnTo>
                    <a:pt x="5022849" y="6350000"/>
                  </a:lnTo>
                  <a:lnTo>
                    <a:pt x="5022849" y="6342380"/>
                  </a:lnTo>
                  <a:lnTo>
                    <a:pt x="5481319" y="6342380"/>
                  </a:lnTo>
                  <a:lnTo>
                    <a:pt x="5481319" y="6350000"/>
                  </a:lnTo>
                  <a:lnTo>
                    <a:pt x="5494019" y="6350000"/>
                  </a:lnTo>
                  <a:lnTo>
                    <a:pt x="5494019" y="6342380"/>
                  </a:lnTo>
                  <a:lnTo>
                    <a:pt x="5952489" y="6342380"/>
                  </a:lnTo>
                  <a:lnTo>
                    <a:pt x="5952489" y="6350000"/>
                  </a:lnTo>
                  <a:lnTo>
                    <a:pt x="5963919" y="6350000"/>
                  </a:lnTo>
                  <a:lnTo>
                    <a:pt x="5963919" y="6342380"/>
                  </a:lnTo>
                  <a:lnTo>
                    <a:pt x="6350000" y="6342380"/>
                  </a:lnTo>
                  <a:lnTo>
                    <a:pt x="6350000" y="6329680"/>
                  </a:lnTo>
                  <a:lnTo>
                    <a:pt x="5963920" y="6329680"/>
                  </a:lnTo>
                  <a:lnTo>
                    <a:pt x="5963920" y="5871210"/>
                  </a:lnTo>
                  <a:lnTo>
                    <a:pt x="6350000" y="5871210"/>
                  </a:lnTo>
                  <a:lnTo>
                    <a:pt x="6350000" y="5859780"/>
                  </a:lnTo>
                  <a:lnTo>
                    <a:pt x="5963920" y="5859780"/>
                  </a:lnTo>
                  <a:lnTo>
                    <a:pt x="5963920" y="5401310"/>
                  </a:lnTo>
                  <a:lnTo>
                    <a:pt x="6350000" y="5401310"/>
                  </a:lnTo>
                  <a:lnTo>
                    <a:pt x="6350000" y="5389880"/>
                  </a:lnTo>
                  <a:lnTo>
                    <a:pt x="5963920" y="5389880"/>
                  </a:lnTo>
                  <a:lnTo>
                    <a:pt x="5963920" y="4931410"/>
                  </a:lnTo>
                  <a:lnTo>
                    <a:pt x="6350000" y="4931410"/>
                  </a:lnTo>
                  <a:lnTo>
                    <a:pt x="6350000" y="4918710"/>
                  </a:lnTo>
                  <a:lnTo>
                    <a:pt x="5963920" y="4918710"/>
                  </a:lnTo>
                  <a:lnTo>
                    <a:pt x="5963920" y="4460240"/>
                  </a:lnTo>
                  <a:lnTo>
                    <a:pt x="6350000" y="4460240"/>
                  </a:lnTo>
                  <a:lnTo>
                    <a:pt x="6350000" y="4448810"/>
                  </a:lnTo>
                  <a:lnTo>
                    <a:pt x="5963920" y="4448810"/>
                  </a:lnTo>
                  <a:lnTo>
                    <a:pt x="5963920" y="3990340"/>
                  </a:lnTo>
                  <a:lnTo>
                    <a:pt x="6350000" y="3990340"/>
                  </a:lnTo>
                  <a:lnTo>
                    <a:pt x="6350000" y="3977640"/>
                  </a:lnTo>
                  <a:lnTo>
                    <a:pt x="5963920" y="3977640"/>
                  </a:lnTo>
                  <a:lnTo>
                    <a:pt x="5963920" y="3519170"/>
                  </a:lnTo>
                  <a:lnTo>
                    <a:pt x="6350000" y="3519170"/>
                  </a:lnTo>
                  <a:lnTo>
                    <a:pt x="6350000" y="3507740"/>
                  </a:lnTo>
                  <a:lnTo>
                    <a:pt x="5963920" y="3507740"/>
                  </a:lnTo>
                  <a:lnTo>
                    <a:pt x="5963920" y="3049270"/>
                  </a:lnTo>
                  <a:lnTo>
                    <a:pt x="6350000" y="3049270"/>
                  </a:lnTo>
                  <a:lnTo>
                    <a:pt x="6350000" y="3037840"/>
                  </a:lnTo>
                  <a:lnTo>
                    <a:pt x="5963920" y="3037840"/>
                  </a:lnTo>
                  <a:lnTo>
                    <a:pt x="5963920" y="2579370"/>
                  </a:lnTo>
                  <a:lnTo>
                    <a:pt x="6350000" y="2579370"/>
                  </a:lnTo>
                  <a:lnTo>
                    <a:pt x="6350000" y="2566670"/>
                  </a:lnTo>
                  <a:lnTo>
                    <a:pt x="5963920" y="2566670"/>
                  </a:lnTo>
                  <a:lnTo>
                    <a:pt x="5963920" y="2108200"/>
                  </a:lnTo>
                  <a:lnTo>
                    <a:pt x="6350000" y="2108200"/>
                  </a:lnTo>
                  <a:lnTo>
                    <a:pt x="6350000" y="2096770"/>
                  </a:lnTo>
                  <a:lnTo>
                    <a:pt x="5963920" y="2096770"/>
                  </a:lnTo>
                  <a:lnTo>
                    <a:pt x="5963920" y="1638300"/>
                  </a:lnTo>
                  <a:lnTo>
                    <a:pt x="6350000" y="1638300"/>
                  </a:lnTo>
                  <a:lnTo>
                    <a:pt x="6350000" y="1626870"/>
                  </a:lnTo>
                  <a:lnTo>
                    <a:pt x="5963920" y="1626870"/>
                  </a:lnTo>
                  <a:lnTo>
                    <a:pt x="5963920" y="1168400"/>
                  </a:lnTo>
                  <a:lnTo>
                    <a:pt x="6350000" y="1168400"/>
                  </a:lnTo>
                  <a:lnTo>
                    <a:pt x="6350000" y="1155700"/>
                  </a:lnTo>
                  <a:lnTo>
                    <a:pt x="5963920" y="1155700"/>
                  </a:lnTo>
                  <a:lnTo>
                    <a:pt x="5963920" y="697230"/>
                  </a:lnTo>
                  <a:lnTo>
                    <a:pt x="6350000" y="697230"/>
                  </a:lnTo>
                  <a:lnTo>
                    <a:pt x="6350000" y="685800"/>
                  </a:lnTo>
                  <a:lnTo>
                    <a:pt x="5963920" y="685800"/>
                  </a:lnTo>
                  <a:lnTo>
                    <a:pt x="5963920" y="455930"/>
                  </a:lnTo>
                  <a:close/>
                  <a:moveTo>
                    <a:pt x="778510" y="6090920"/>
                  </a:moveTo>
                  <a:lnTo>
                    <a:pt x="778510" y="6329680"/>
                  </a:lnTo>
                  <a:lnTo>
                    <a:pt x="318770" y="6329680"/>
                  </a:lnTo>
                  <a:lnTo>
                    <a:pt x="318770" y="6101080"/>
                  </a:lnTo>
                  <a:lnTo>
                    <a:pt x="320040" y="6101080"/>
                  </a:lnTo>
                  <a:lnTo>
                    <a:pt x="320040" y="5871210"/>
                  </a:lnTo>
                  <a:lnTo>
                    <a:pt x="778510" y="5871210"/>
                  </a:lnTo>
                  <a:lnTo>
                    <a:pt x="778510" y="6090920"/>
                  </a:lnTo>
                  <a:close/>
                  <a:moveTo>
                    <a:pt x="778510" y="5859780"/>
                  </a:moveTo>
                  <a:lnTo>
                    <a:pt x="318770" y="5859780"/>
                  </a:lnTo>
                  <a:lnTo>
                    <a:pt x="318770" y="5401310"/>
                  </a:lnTo>
                  <a:lnTo>
                    <a:pt x="778510" y="5401310"/>
                  </a:lnTo>
                  <a:lnTo>
                    <a:pt x="778510" y="5859780"/>
                  </a:lnTo>
                  <a:close/>
                  <a:moveTo>
                    <a:pt x="778510" y="5389880"/>
                  </a:moveTo>
                  <a:lnTo>
                    <a:pt x="318770" y="5389880"/>
                  </a:lnTo>
                  <a:lnTo>
                    <a:pt x="318770" y="4931410"/>
                  </a:lnTo>
                  <a:lnTo>
                    <a:pt x="778510" y="4931410"/>
                  </a:lnTo>
                  <a:lnTo>
                    <a:pt x="778510" y="5389880"/>
                  </a:lnTo>
                  <a:close/>
                  <a:moveTo>
                    <a:pt x="778510" y="4918710"/>
                  </a:moveTo>
                  <a:lnTo>
                    <a:pt x="318770" y="4918710"/>
                  </a:lnTo>
                  <a:lnTo>
                    <a:pt x="318770" y="4460240"/>
                  </a:lnTo>
                  <a:lnTo>
                    <a:pt x="778510" y="4460240"/>
                  </a:lnTo>
                  <a:lnTo>
                    <a:pt x="778510" y="4918710"/>
                  </a:lnTo>
                  <a:close/>
                  <a:moveTo>
                    <a:pt x="778510" y="4448810"/>
                  </a:moveTo>
                  <a:lnTo>
                    <a:pt x="318770" y="4448810"/>
                  </a:lnTo>
                  <a:lnTo>
                    <a:pt x="318770" y="3990340"/>
                  </a:lnTo>
                  <a:lnTo>
                    <a:pt x="778510" y="3990340"/>
                  </a:lnTo>
                  <a:lnTo>
                    <a:pt x="778510" y="4448810"/>
                  </a:lnTo>
                  <a:close/>
                  <a:moveTo>
                    <a:pt x="778510" y="3977640"/>
                  </a:moveTo>
                  <a:lnTo>
                    <a:pt x="318770" y="3977640"/>
                  </a:lnTo>
                  <a:lnTo>
                    <a:pt x="318770" y="3519170"/>
                  </a:lnTo>
                  <a:lnTo>
                    <a:pt x="778510" y="3519170"/>
                  </a:lnTo>
                  <a:lnTo>
                    <a:pt x="778510" y="3977640"/>
                  </a:lnTo>
                  <a:close/>
                  <a:moveTo>
                    <a:pt x="778510" y="3268980"/>
                  </a:moveTo>
                  <a:lnTo>
                    <a:pt x="778510" y="3507740"/>
                  </a:lnTo>
                  <a:lnTo>
                    <a:pt x="318770" y="3507740"/>
                  </a:lnTo>
                  <a:lnTo>
                    <a:pt x="318770" y="3279140"/>
                  </a:lnTo>
                  <a:lnTo>
                    <a:pt x="320040" y="3279140"/>
                  </a:lnTo>
                  <a:lnTo>
                    <a:pt x="320040" y="3049270"/>
                  </a:lnTo>
                  <a:lnTo>
                    <a:pt x="778510" y="3049270"/>
                  </a:lnTo>
                  <a:lnTo>
                    <a:pt x="778510" y="3268980"/>
                  </a:lnTo>
                  <a:close/>
                  <a:moveTo>
                    <a:pt x="778510" y="3037840"/>
                  </a:moveTo>
                  <a:lnTo>
                    <a:pt x="318770" y="3037840"/>
                  </a:lnTo>
                  <a:lnTo>
                    <a:pt x="318770" y="2579370"/>
                  </a:lnTo>
                  <a:lnTo>
                    <a:pt x="778510" y="2579370"/>
                  </a:lnTo>
                  <a:lnTo>
                    <a:pt x="778510" y="3037840"/>
                  </a:lnTo>
                  <a:close/>
                  <a:moveTo>
                    <a:pt x="778510" y="2566670"/>
                  </a:moveTo>
                  <a:lnTo>
                    <a:pt x="318770" y="2566670"/>
                  </a:lnTo>
                  <a:lnTo>
                    <a:pt x="318770" y="2108200"/>
                  </a:lnTo>
                  <a:lnTo>
                    <a:pt x="778510" y="2108200"/>
                  </a:lnTo>
                  <a:lnTo>
                    <a:pt x="778510" y="2566670"/>
                  </a:lnTo>
                  <a:close/>
                  <a:moveTo>
                    <a:pt x="778510" y="2096770"/>
                  </a:moveTo>
                  <a:lnTo>
                    <a:pt x="318770" y="2096770"/>
                  </a:lnTo>
                  <a:lnTo>
                    <a:pt x="318770" y="1638300"/>
                  </a:lnTo>
                  <a:lnTo>
                    <a:pt x="778510" y="1638300"/>
                  </a:lnTo>
                  <a:lnTo>
                    <a:pt x="778510" y="2096770"/>
                  </a:lnTo>
                  <a:close/>
                  <a:moveTo>
                    <a:pt x="778510" y="1626870"/>
                  </a:moveTo>
                  <a:lnTo>
                    <a:pt x="318770" y="1626870"/>
                  </a:lnTo>
                  <a:lnTo>
                    <a:pt x="318770" y="1168400"/>
                  </a:lnTo>
                  <a:lnTo>
                    <a:pt x="778510" y="1168400"/>
                  </a:lnTo>
                  <a:lnTo>
                    <a:pt x="778510" y="1626870"/>
                  </a:lnTo>
                  <a:close/>
                  <a:moveTo>
                    <a:pt x="778510" y="1155700"/>
                  </a:moveTo>
                  <a:lnTo>
                    <a:pt x="318770" y="1155700"/>
                  </a:lnTo>
                  <a:lnTo>
                    <a:pt x="318770" y="697230"/>
                  </a:lnTo>
                  <a:lnTo>
                    <a:pt x="778510" y="697230"/>
                  </a:lnTo>
                  <a:lnTo>
                    <a:pt x="778510" y="1155700"/>
                  </a:lnTo>
                  <a:close/>
                  <a:moveTo>
                    <a:pt x="778510" y="447040"/>
                  </a:moveTo>
                  <a:lnTo>
                    <a:pt x="778510" y="685800"/>
                  </a:lnTo>
                  <a:lnTo>
                    <a:pt x="318770" y="685800"/>
                  </a:lnTo>
                  <a:lnTo>
                    <a:pt x="318770" y="455930"/>
                  </a:lnTo>
                  <a:lnTo>
                    <a:pt x="320040" y="455930"/>
                  </a:lnTo>
                  <a:lnTo>
                    <a:pt x="320040" y="227330"/>
                  </a:lnTo>
                  <a:lnTo>
                    <a:pt x="778510" y="227330"/>
                  </a:lnTo>
                  <a:lnTo>
                    <a:pt x="778510" y="447040"/>
                  </a:lnTo>
                  <a:close/>
                  <a:moveTo>
                    <a:pt x="1248410" y="6090920"/>
                  </a:moveTo>
                  <a:lnTo>
                    <a:pt x="1248410" y="6329680"/>
                  </a:lnTo>
                  <a:lnTo>
                    <a:pt x="789940" y="6329680"/>
                  </a:lnTo>
                  <a:lnTo>
                    <a:pt x="789940" y="5871210"/>
                  </a:lnTo>
                  <a:lnTo>
                    <a:pt x="1248410" y="5871210"/>
                  </a:lnTo>
                  <a:lnTo>
                    <a:pt x="1248410" y="6090920"/>
                  </a:lnTo>
                  <a:close/>
                  <a:moveTo>
                    <a:pt x="1248410" y="5859780"/>
                  </a:moveTo>
                  <a:lnTo>
                    <a:pt x="789940" y="5859780"/>
                  </a:lnTo>
                  <a:lnTo>
                    <a:pt x="789940" y="5401310"/>
                  </a:lnTo>
                  <a:lnTo>
                    <a:pt x="1248410" y="5401310"/>
                  </a:lnTo>
                  <a:lnTo>
                    <a:pt x="1248410" y="5859780"/>
                  </a:lnTo>
                  <a:close/>
                  <a:moveTo>
                    <a:pt x="1248410" y="5389880"/>
                  </a:moveTo>
                  <a:lnTo>
                    <a:pt x="789940" y="5389880"/>
                  </a:lnTo>
                  <a:lnTo>
                    <a:pt x="789940" y="4931410"/>
                  </a:lnTo>
                  <a:lnTo>
                    <a:pt x="1248410" y="4931410"/>
                  </a:lnTo>
                  <a:lnTo>
                    <a:pt x="1248410" y="5389880"/>
                  </a:lnTo>
                  <a:close/>
                  <a:moveTo>
                    <a:pt x="1248410" y="4918710"/>
                  </a:moveTo>
                  <a:lnTo>
                    <a:pt x="789940" y="4918710"/>
                  </a:lnTo>
                  <a:lnTo>
                    <a:pt x="789940" y="4460240"/>
                  </a:lnTo>
                  <a:lnTo>
                    <a:pt x="1248410" y="4460240"/>
                  </a:lnTo>
                  <a:lnTo>
                    <a:pt x="1248410" y="4918710"/>
                  </a:lnTo>
                  <a:close/>
                  <a:moveTo>
                    <a:pt x="1248410" y="4448810"/>
                  </a:moveTo>
                  <a:lnTo>
                    <a:pt x="789940" y="4448810"/>
                  </a:lnTo>
                  <a:lnTo>
                    <a:pt x="789940" y="3990340"/>
                  </a:lnTo>
                  <a:lnTo>
                    <a:pt x="1248410" y="3990340"/>
                  </a:lnTo>
                  <a:lnTo>
                    <a:pt x="1248410" y="4448810"/>
                  </a:lnTo>
                  <a:close/>
                  <a:moveTo>
                    <a:pt x="1248410" y="3977640"/>
                  </a:moveTo>
                  <a:lnTo>
                    <a:pt x="789940" y="3977640"/>
                  </a:lnTo>
                  <a:lnTo>
                    <a:pt x="789940" y="3519170"/>
                  </a:lnTo>
                  <a:lnTo>
                    <a:pt x="1248410" y="3519170"/>
                  </a:lnTo>
                  <a:lnTo>
                    <a:pt x="1248410" y="3977640"/>
                  </a:lnTo>
                  <a:close/>
                  <a:moveTo>
                    <a:pt x="1248410" y="3268980"/>
                  </a:moveTo>
                  <a:lnTo>
                    <a:pt x="1248410" y="3507740"/>
                  </a:lnTo>
                  <a:lnTo>
                    <a:pt x="789940" y="3507740"/>
                  </a:lnTo>
                  <a:lnTo>
                    <a:pt x="789940" y="3049270"/>
                  </a:lnTo>
                  <a:lnTo>
                    <a:pt x="1248410" y="3049270"/>
                  </a:lnTo>
                  <a:lnTo>
                    <a:pt x="1248410" y="3268980"/>
                  </a:lnTo>
                  <a:close/>
                  <a:moveTo>
                    <a:pt x="1248410" y="3037840"/>
                  </a:moveTo>
                  <a:lnTo>
                    <a:pt x="789940" y="3037840"/>
                  </a:lnTo>
                  <a:lnTo>
                    <a:pt x="789940" y="2579370"/>
                  </a:lnTo>
                  <a:lnTo>
                    <a:pt x="1248410" y="2579370"/>
                  </a:lnTo>
                  <a:lnTo>
                    <a:pt x="1248410" y="3037840"/>
                  </a:lnTo>
                  <a:close/>
                  <a:moveTo>
                    <a:pt x="1248410" y="2566670"/>
                  </a:moveTo>
                  <a:lnTo>
                    <a:pt x="789940" y="2566670"/>
                  </a:lnTo>
                  <a:lnTo>
                    <a:pt x="789940" y="2108200"/>
                  </a:lnTo>
                  <a:lnTo>
                    <a:pt x="1248410" y="2108200"/>
                  </a:lnTo>
                  <a:lnTo>
                    <a:pt x="1248410" y="2566670"/>
                  </a:lnTo>
                  <a:close/>
                  <a:moveTo>
                    <a:pt x="1248410" y="2096770"/>
                  </a:moveTo>
                  <a:lnTo>
                    <a:pt x="789940" y="2096770"/>
                  </a:lnTo>
                  <a:lnTo>
                    <a:pt x="789940" y="1638300"/>
                  </a:lnTo>
                  <a:lnTo>
                    <a:pt x="1248410" y="1638300"/>
                  </a:lnTo>
                  <a:lnTo>
                    <a:pt x="1248410" y="2096770"/>
                  </a:lnTo>
                  <a:close/>
                  <a:moveTo>
                    <a:pt x="1248410" y="1626870"/>
                  </a:moveTo>
                  <a:lnTo>
                    <a:pt x="789940" y="1626870"/>
                  </a:lnTo>
                  <a:lnTo>
                    <a:pt x="789940" y="1168400"/>
                  </a:lnTo>
                  <a:lnTo>
                    <a:pt x="1248410" y="1168400"/>
                  </a:lnTo>
                  <a:lnTo>
                    <a:pt x="1248410" y="1626870"/>
                  </a:lnTo>
                  <a:close/>
                  <a:moveTo>
                    <a:pt x="1248410" y="1155700"/>
                  </a:moveTo>
                  <a:lnTo>
                    <a:pt x="789940" y="1155700"/>
                  </a:lnTo>
                  <a:lnTo>
                    <a:pt x="789940" y="697230"/>
                  </a:lnTo>
                  <a:lnTo>
                    <a:pt x="1248410" y="697230"/>
                  </a:lnTo>
                  <a:lnTo>
                    <a:pt x="1248410" y="1155700"/>
                  </a:lnTo>
                  <a:close/>
                  <a:moveTo>
                    <a:pt x="1248410" y="447040"/>
                  </a:moveTo>
                  <a:lnTo>
                    <a:pt x="1248410" y="685800"/>
                  </a:lnTo>
                  <a:lnTo>
                    <a:pt x="789940" y="685800"/>
                  </a:lnTo>
                  <a:lnTo>
                    <a:pt x="789940" y="227330"/>
                  </a:lnTo>
                  <a:lnTo>
                    <a:pt x="1248410" y="227330"/>
                  </a:lnTo>
                  <a:lnTo>
                    <a:pt x="1248410" y="447040"/>
                  </a:lnTo>
                  <a:close/>
                  <a:moveTo>
                    <a:pt x="1718310" y="6090920"/>
                  </a:moveTo>
                  <a:lnTo>
                    <a:pt x="1718310" y="6329680"/>
                  </a:lnTo>
                  <a:lnTo>
                    <a:pt x="1259840" y="6329680"/>
                  </a:lnTo>
                  <a:lnTo>
                    <a:pt x="1259840" y="5871210"/>
                  </a:lnTo>
                  <a:lnTo>
                    <a:pt x="1718310" y="5871210"/>
                  </a:lnTo>
                  <a:lnTo>
                    <a:pt x="1718310" y="6090920"/>
                  </a:lnTo>
                  <a:close/>
                  <a:moveTo>
                    <a:pt x="1718310" y="5859780"/>
                  </a:moveTo>
                  <a:lnTo>
                    <a:pt x="1259840" y="5859780"/>
                  </a:lnTo>
                  <a:lnTo>
                    <a:pt x="1259840" y="5401310"/>
                  </a:lnTo>
                  <a:lnTo>
                    <a:pt x="1718310" y="5401310"/>
                  </a:lnTo>
                  <a:lnTo>
                    <a:pt x="1718310" y="5859780"/>
                  </a:lnTo>
                  <a:close/>
                  <a:moveTo>
                    <a:pt x="1718310" y="5389880"/>
                  </a:moveTo>
                  <a:lnTo>
                    <a:pt x="1259840" y="5389880"/>
                  </a:lnTo>
                  <a:lnTo>
                    <a:pt x="1259840" y="4931410"/>
                  </a:lnTo>
                  <a:lnTo>
                    <a:pt x="1718310" y="4931410"/>
                  </a:lnTo>
                  <a:lnTo>
                    <a:pt x="1718310" y="5389880"/>
                  </a:lnTo>
                  <a:close/>
                  <a:moveTo>
                    <a:pt x="1718310" y="4918710"/>
                  </a:moveTo>
                  <a:lnTo>
                    <a:pt x="1259840" y="4918710"/>
                  </a:lnTo>
                  <a:lnTo>
                    <a:pt x="1259840" y="4460240"/>
                  </a:lnTo>
                  <a:lnTo>
                    <a:pt x="1718310" y="4460240"/>
                  </a:lnTo>
                  <a:lnTo>
                    <a:pt x="1718310" y="4918710"/>
                  </a:lnTo>
                  <a:close/>
                  <a:moveTo>
                    <a:pt x="1718310" y="4448810"/>
                  </a:moveTo>
                  <a:lnTo>
                    <a:pt x="1259840" y="4448810"/>
                  </a:lnTo>
                  <a:lnTo>
                    <a:pt x="1259840" y="3990340"/>
                  </a:lnTo>
                  <a:lnTo>
                    <a:pt x="1718310" y="3990340"/>
                  </a:lnTo>
                  <a:lnTo>
                    <a:pt x="1718310" y="4448810"/>
                  </a:lnTo>
                  <a:close/>
                  <a:moveTo>
                    <a:pt x="1718310" y="3977640"/>
                  </a:moveTo>
                  <a:lnTo>
                    <a:pt x="1259840" y="3977640"/>
                  </a:lnTo>
                  <a:lnTo>
                    <a:pt x="1259840" y="3519170"/>
                  </a:lnTo>
                  <a:lnTo>
                    <a:pt x="1718310" y="3519170"/>
                  </a:lnTo>
                  <a:lnTo>
                    <a:pt x="1718310" y="3977640"/>
                  </a:lnTo>
                  <a:close/>
                  <a:moveTo>
                    <a:pt x="1718310" y="3268980"/>
                  </a:moveTo>
                  <a:lnTo>
                    <a:pt x="1718310" y="3507740"/>
                  </a:lnTo>
                  <a:lnTo>
                    <a:pt x="1259840" y="3507740"/>
                  </a:lnTo>
                  <a:lnTo>
                    <a:pt x="1259840" y="3049270"/>
                  </a:lnTo>
                  <a:lnTo>
                    <a:pt x="1718310" y="3049270"/>
                  </a:lnTo>
                  <a:lnTo>
                    <a:pt x="1718310" y="3268980"/>
                  </a:lnTo>
                  <a:close/>
                  <a:moveTo>
                    <a:pt x="1718310" y="3037840"/>
                  </a:moveTo>
                  <a:lnTo>
                    <a:pt x="1259840" y="3037840"/>
                  </a:lnTo>
                  <a:lnTo>
                    <a:pt x="1259840" y="2579370"/>
                  </a:lnTo>
                  <a:lnTo>
                    <a:pt x="1718310" y="2579370"/>
                  </a:lnTo>
                  <a:lnTo>
                    <a:pt x="1718310" y="3037840"/>
                  </a:lnTo>
                  <a:close/>
                  <a:moveTo>
                    <a:pt x="1718310" y="2566670"/>
                  </a:moveTo>
                  <a:lnTo>
                    <a:pt x="1259840" y="2566670"/>
                  </a:lnTo>
                  <a:lnTo>
                    <a:pt x="1259840" y="2108200"/>
                  </a:lnTo>
                  <a:lnTo>
                    <a:pt x="1718310" y="2108200"/>
                  </a:lnTo>
                  <a:lnTo>
                    <a:pt x="1718310" y="2566670"/>
                  </a:lnTo>
                  <a:close/>
                  <a:moveTo>
                    <a:pt x="1718310" y="2096770"/>
                  </a:moveTo>
                  <a:lnTo>
                    <a:pt x="1259840" y="2096770"/>
                  </a:lnTo>
                  <a:lnTo>
                    <a:pt x="1259840" y="1638300"/>
                  </a:lnTo>
                  <a:lnTo>
                    <a:pt x="1718310" y="1638300"/>
                  </a:lnTo>
                  <a:lnTo>
                    <a:pt x="1718310" y="2096770"/>
                  </a:lnTo>
                  <a:close/>
                  <a:moveTo>
                    <a:pt x="1718310" y="1626870"/>
                  </a:moveTo>
                  <a:lnTo>
                    <a:pt x="1259840" y="1626870"/>
                  </a:lnTo>
                  <a:lnTo>
                    <a:pt x="1259840" y="1168400"/>
                  </a:lnTo>
                  <a:lnTo>
                    <a:pt x="1718310" y="1168400"/>
                  </a:lnTo>
                  <a:lnTo>
                    <a:pt x="1718310" y="1626870"/>
                  </a:lnTo>
                  <a:close/>
                  <a:moveTo>
                    <a:pt x="1718310" y="1155700"/>
                  </a:moveTo>
                  <a:lnTo>
                    <a:pt x="1259840" y="1155700"/>
                  </a:lnTo>
                  <a:lnTo>
                    <a:pt x="1259840" y="697230"/>
                  </a:lnTo>
                  <a:lnTo>
                    <a:pt x="1718310" y="697230"/>
                  </a:lnTo>
                  <a:lnTo>
                    <a:pt x="1718310" y="1155700"/>
                  </a:lnTo>
                  <a:close/>
                  <a:moveTo>
                    <a:pt x="1718310" y="447040"/>
                  </a:moveTo>
                  <a:lnTo>
                    <a:pt x="1718310" y="685800"/>
                  </a:lnTo>
                  <a:lnTo>
                    <a:pt x="1259840" y="685800"/>
                  </a:lnTo>
                  <a:lnTo>
                    <a:pt x="1259840" y="227330"/>
                  </a:lnTo>
                  <a:lnTo>
                    <a:pt x="1718310" y="227330"/>
                  </a:lnTo>
                  <a:lnTo>
                    <a:pt x="1718310" y="447040"/>
                  </a:lnTo>
                  <a:close/>
                  <a:moveTo>
                    <a:pt x="2189480" y="6090920"/>
                  </a:moveTo>
                  <a:lnTo>
                    <a:pt x="2189480" y="6329680"/>
                  </a:lnTo>
                  <a:lnTo>
                    <a:pt x="1731010" y="6329680"/>
                  </a:lnTo>
                  <a:lnTo>
                    <a:pt x="1731010" y="6111240"/>
                  </a:lnTo>
                  <a:lnTo>
                    <a:pt x="1729740" y="6111240"/>
                  </a:lnTo>
                  <a:lnTo>
                    <a:pt x="1729740" y="6101080"/>
                  </a:lnTo>
                  <a:lnTo>
                    <a:pt x="1731010" y="6101080"/>
                  </a:lnTo>
                  <a:lnTo>
                    <a:pt x="1731010" y="5871210"/>
                  </a:lnTo>
                  <a:lnTo>
                    <a:pt x="2189480" y="5871210"/>
                  </a:lnTo>
                  <a:lnTo>
                    <a:pt x="2189480" y="6090920"/>
                  </a:lnTo>
                  <a:close/>
                  <a:moveTo>
                    <a:pt x="2189480" y="5859780"/>
                  </a:moveTo>
                  <a:lnTo>
                    <a:pt x="1731010" y="5859780"/>
                  </a:lnTo>
                  <a:lnTo>
                    <a:pt x="1731010" y="5401310"/>
                  </a:lnTo>
                  <a:lnTo>
                    <a:pt x="2189480" y="5401310"/>
                  </a:lnTo>
                  <a:lnTo>
                    <a:pt x="2189480" y="5859780"/>
                  </a:lnTo>
                  <a:close/>
                  <a:moveTo>
                    <a:pt x="2189480" y="5389880"/>
                  </a:moveTo>
                  <a:lnTo>
                    <a:pt x="1731010" y="5389880"/>
                  </a:lnTo>
                  <a:lnTo>
                    <a:pt x="1731010" y="4931410"/>
                  </a:lnTo>
                  <a:lnTo>
                    <a:pt x="1959610" y="4931410"/>
                  </a:lnTo>
                  <a:lnTo>
                    <a:pt x="1959610" y="4930140"/>
                  </a:lnTo>
                  <a:lnTo>
                    <a:pt x="1969770" y="4930140"/>
                  </a:lnTo>
                  <a:lnTo>
                    <a:pt x="1969770" y="4931410"/>
                  </a:lnTo>
                  <a:lnTo>
                    <a:pt x="2189480" y="4931410"/>
                  </a:lnTo>
                  <a:lnTo>
                    <a:pt x="2189480" y="5389880"/>
                  </a:lnTo>
                  <a:close/>
                  <a:moveTo>
                    <a:pt x="2189480" y="4918710"/>
                  </a:moveTo>
                  <a:lnTo>
                    <a:pt x="1731010" y="4918710"/>
                  </a:lnTo>
                  <a:lnTo>
                    <a:pt x="1731010" y="4460240"/>
                  </a:lnTo>
                  <a:lnTo>
                    <a:pt x="2189480" y="4460240"/>
                  </a:lnTo>
                  <a:lnTo>
                    <a:pt x="2189480" y="4918710"/>
                  </a:lnTo>
                  <a:close/>
                  <a:moveTo>
                    <a:pt x="2189480" y="4448810"/>
                  </a:moveTo>
                  <a:lnTo>
                    <a:pt x="1731010" y="4448810"/>
                  </a:lnTo>
                  <a:lnTo>
                    <a:pt x="1731010" y="3990340"/>
                  </a:lnTo>
                  <a:lnTo>
                    <a:pt x="1959610" y="3990340"/>
                  </a:lnTo>
                  <a:lnTo>
                    <a:pt x="1959610" y="3989070"/>
                  </a:lnTo>
                  <a:lnTo>
                    <a:pt x="1969770" y="3989070"/>
                  </a:lnTo>
                  <a:lnTo>
                    <a:pt x="1969770" y="3990340"/>
                  </a:lnTo>
                  <a:lnTo>
                    <a:pt x="2189480" y="3990340"/>
                  </a:lnTo>
                  <a:lnTo>
                    <a:pt x="2189480" y="4448810"/>
                  </a:lnTo>
                  <a:close/>
                  <a:moveTo>
                    <a:pt x="2189480" y="3977640"/>
                  </a:moveTo>
                  <a:lnTo>
                    <a:pt x="1731010" y="3977640"/>
                  </a:lnTo>
                  <a:lnTo>
                    <a:pt x="1731010" y="3519170"/>
                  </a:lnTo>
                  <a:lnTo>
                    <a:pt x="2189480" y="3519170"/>
                  </a:lnTo>
                  <a:lnTo>
                    <a:pt x="2189480" y="3977640"/>
                  </a:lnTo>
                  <a:close/>
                  <a:moveTo>
                    <a:pt x="2189480" y="3268980"/>
                  </a:moveTo>
                  <a:lnTo>
                    <a:pt x="2189480" y="3507740"/>
                  </a:lnTo>
                  <a:lnTo>
                    <a:pt x="1731010" y="3507740"/>
                  </a:lnTo>
                  <a:lnTo>
                    <a:pt x="1731010" y="3288030"/>
                  </a:lnTo>
                  <a:lnTo>
                    <a:pt x="1729740" y="3288030"/>
                  </a:lnTo>
                  <a:lnTo>
                    <a:pt x="1729740" y="3279140"/>
                  </a:lnTo>
                  <a:lnTo>
                    <a:pt x="1731010" y="3279140"/>
                  </a:lnTo>
                  <a:lnTo>
                    <a:pt x="1731010" y="3049270"/>
                  </a:lnTo>
                  <a:lnTo>
                    <a:pt x="2189480" y="3049270"/>
                  </a:lnTo>
                  <a:lnTo>
                    <a:pt x="2189480" y="3268980"/>
                  </a:lnTo>
                  <a:close/>
                  <a:moveTo>
                    <a:pt x="2189480" y="3037840"/>
                  </a:moveTo>
                  <a:lnTo>
                    <a:pt x="1731010" y="3037840"/>
                  </a:lnTo>
                  <a:lnTo>
                    <a:pt x="1731010" y="2579370"/>
                  </a:lnTo>
                  <a:lnTo>
                    <a:pt x="1959610" y="2579370"/>
                  </a:lnTo>
                  <a:lnTo>
                    <a:pt x="1959610" y="2578100"/>
                  </a:lnTo>
                  <a:lnTo>
                    <a:pt x="1969770" y="2578100"/>
                  </a:lnTo>
                  <a:lnTo>
                    <a:pt x="1969770" y="2579370"/>
                  </a:lnTo>
                  <a:lnTo>
                    <a:pt x="2189480" y="2579370"/>
                  </a:lnTo>
                  <a:lnTo>
                    <a:pt x="2189480" y="3037840"/>
                  </a:lnTo>
                  <a:close/>
                  <a:moveTo>
                    <a:pt x="2189480" y="2566670"/>
                  </a:moveTo>
                  <a:lnTo>
                    <a:pt x="1731010" y="2566670"/>
                  </a:lnTo>
                  <a:lnTo>
                    <a:pt x="1731010" y="2108200"/>
                  </a:lnTo>
                  <a:lnTo>
                    <a:pt x="2189480" y="2108200"/>
                  </a:lnTo>
                  <a:lnTo>
                    <a:pt x="2189480" y="2566670"/>
                  </a:lnTo>
                  <a:close/>
                  <a:moveTo>
                    <a:pt x="2189480" y="2096770"/>
                  </a:moveTo>
                  <a:lnTo>
                    <a:pt x="1731010" y="2096770"/>
                  </a:lnTo>
                  <a:lnTo>
                    <a:pt x="1731010" y="1638300"/>
                  </a:lnTo>
                  <a:lnTo>
                    <a:pt x="2189480" y="1638300"/>
                  </a:lnTo>
                  <a:lnTo>
                    <a:pt x="2189480" y="2096770"/>
                  </a:lnTo>
                  <a:close/>
                  <a:moveTo>
                    <a:pt x="2189480" y="1626870"/>
                  </a:moveTo>
                  <a:lnTo>
                    <a:pt x="1731010" y="1626870"/>
                  </a:lnTo>
                  <a:lnTo>
                    <a:pt x="1731010" y="1168400"/>
                  </a:lnTo>
                  <a:lnTo>
                    <a:pt x="1959610" y="1168400"/>
                  </a:lnTo>
                  <a:lnTo>
                    <a:pt x="1959610" y="1167130"/>
                  </a:lnTo>
                  <a:lnTo>
                    <a:pt x="1969770" y="1167130"/>
                  </a:lnTo>
                  <a:lnTo>
                    <a:pt x="1969770" y="1168400"/>
                  </a:lnTo>
                  <a:lnTo>
                    <a:pt x="2189480" y="1168400"/>
                  </a:lnTo>
                  <a:lnTo>
                    <a:pt x="2189480" y="1626870"/>
                  </a:lnTo>
                  <a:close/>
                  <a:moveTo>
                    <a:pt x="2189480" y="1155700"/>
                  </a:moveTo>
                  <a:lnTo>
                    <a:pt x="1731010" y="1155700"/>
                  </a:lnTo>
                  <a:lnTo>
                    <a:pt x="1731010" y="697230"/>
                  </a:lnTo>
                  <a:lnTo>
                    <a:pt x="2189480" y="697230"/>
                  </a:lnTo>
                  <a:lnTo>
                    <a:pt x="2189480" y="1155700"/>
                  </a:lnTo>
                  <a:close/>
                  <a:moveTo>
                    <a:pt x="2189480" y="447040"/>
                  </a:moveTo>
                  <a:lnTo>
                    <a:pt x="2189480" y="685800"/>
                  </a:lnTo>
                  <a:lnTo>
                    <a:pt x="1731010" y="685800"/>
                  </a:lnTo>
                  <a:lnTo>
                    <a:pt x="1731010" y="466090"/>
                  </a:lnTo>
                  <a:lnTo>
                    <a:pt x="1729740" y="466090"/>
                  </a:lnTo>
                  <a:lnTo>
                    <a:pt x="1729740" y="455930"/>
                  </a:lnTo>
                  <a:lnTo>
                    <a:pt x="1731010" y="455930"/>
                  </a:lnTo>
                  <a:lnTo>
                    <a:pt x="1731010" y="227330"/>
                  </a:lnTo>
                  <a:lnTo>
                    <a:pt x="2189480" y="227330"/>
                  </a:lnTo>
                  <a:lnTo>
                    <a:pt x="2189480" y="447040"/>
                  </a:lnTo>
                  <a:close/>
                  <a:moveTo>
                    <a:pt x="2659380" y="6090920"/>
                  </a:moveTo>
                  <a:lnTo>
                    <a:pt x="2659380" y="6329680"/>
                  </a:lnTo>
                  <a:lnTo>
                    <a:pt x="2200910" y="6329680"/>
                  </a:lnTo>
                  <a:lnTo>
                    <a:pt x="2200910" y="5871210"/>
                  </a:lnTo>
                  <a:lnTo>
                    <a:pt x="2659380" y="5871210"/>
                  </a:lnTo>
                  <a:lnTo>
                    <a:pt x="2659380" y="6090920"/>
                  </a:lnTo>
                  <a:close/>
                  <a:moveTo>
                    <a:pt x="2659380" y="5859780"/>
                  </a:moveTo>
                  <a:lnTo>
                    <a:pt x="2200910" y="5859780"/>
                  </a:lnTo>
                  <a:lnTo>
                    <a:pt x="2200910" y="5401310"/>
                  </a:lnTo>
                  <a:lnTo>
                    <a:pt x="2659380" y="5401310"/>
                  </a:lnTo>
                  <a:lnTo>
                    <a:pt x="2659380" y="5859780"/>
                  </a:lnTo>
                  <a:close/>
                  <a:moveTo>
                    <a:pt x="2659380" y="5389880"/>
                  </a:moveTo>
                  <a:lnTo>
                    <a:pt x="2200910" y="5389880"/>
                  </a:lnTo>
                  <a:lnTo>
                    <a:pt x="2200910" y="4931410"/>
                  </a:lnTo>
                  <a:lnTo>
                    <a:pt x="2659380" y="4931410"/>
                  </a:lnTo>
                  <a:lnTo>
                    <a:pt x="2659380" y="5389880"/>
                  </a:lnTo>
                  <a:close/>
                  <a:moveTo>
                    <a:pt x="2659380" y="4918710"/>
                  </a:moveTo>
                  <a:lnTo>
                    <a:pt x="2200910" y="4918710"/>
                  </a:lnTo>
                  <a:lnTo>
                    <a:pt x="2200910" y="4460240"/>
                  </a:lnTo>
                  <a:lnTo>
                    <a:pt x="2659380" y="4460240"/>
                  </a:lnTo>
                  <a:lnTo>
                    <a:pt x="2659380" y="4918710"/>
                  </a:lnTo>
                  <a:close/>
                  <a:moveTo>
                    <a:pt x="2659380" y="4448810"/>
                  </a:moveTo>
                  <a:lnTo>
                    <a:pt x="2200910" y="4448810"/>
                  </a:lnTo>
                  <a:lnTo>
                    <a:pt x="2200910" y="3990340"/>
                  </a:lnTo>
                  <a:lnTo>
                    <a:pt x="2659380" y="3990340"/>
                  </a:lnTo>
                  <a:lnTo>
                    <a:pt x="2659380" y="4448810"/>
                  </a:lnTo>
                  <a:close/>
                  <a:moveTo>
                    <a:pt x="2659380" y="3977640"/>
                  </a:moveTo>
                  <a:lnTo>
                    <a:pt x="2200910" y="3977640"/>
                  </a:lnTo>
                  <a:lnTo>
                    <a:pt x="2200910" y="3519170"/>
                  </a:lnTo>
                  <a:lnTo>
                    <a:pt x="2659380" y="3519170"/>
                  </a:lnTo>
                  <a:lnTo>
                    <a:pt x="2659380" y="3977640"/>
                  </a:lnTo>
                  <a:close/>
                  <a:moveTo>
                    <a:pt x="2659380" y="3268980"/>
                  </a:moveTo>
                  <a:lnTo>
                    <a:pt x="2659380" y="3507740"/>
                  </a:lnTo>
                  <a:lnTo>
                    <a:pt x="2200910" y="3507740"/>
                  </a:lnTo>
                  <a:lnTo>
                    <a:pt x="2200910" y="3049270"/>
                  </a:lnTo>
                  <a:lnTo>
                    <a:pt x="2659380" y="3049270"/>
                  </a:lnTo>
                  <a:lnTo>
                    <a:pt x="2659380" y="3268980"/>
                  </a:lnTo>
                  <a:close/>
                  <a:moveTo>
                    <a:pt x="2659380" y="3037840"/>
                  </a:moveTo>
                  <a:lnTo>
                    <a:pt x="2200910" y="3037840"/>
                  </a:lnTo>
                  <a:lnTo>
                    <a:pt x="2200910" y="2579370"/>
                  </a:lnTo>
                  <a:lnTo>
                    <a:pt x="2659380" y="2579370"/>
                  </a:lnTo>
                  <a:lnTo>
                    <a:pt x="2659380" y="3037840"/>
                  </a:lnTo>
                  <a:close/>
                  <a:moveTo>
                    <a:pt x="2659380" y="2566670"/>
                  </a:moveTo>
                  <a:lnTo>
                    <a:pt x="2200910" y="2566670"/>
                  </a:lnTo>
                  <a:lnTo>
                    <a:pt x="2200910" y="2108200"/>
                  </a:lnTo>
                  <a:lnTo>
                    <a:pt x="2659380" y="2108200"/>
                  </a:lnTo>
                  <a:lnTo>
                    <a:pt x="2659380" y="2566670"/>
                  </a:lnTo>
                  <a:close/>
                  <a:moveTo>
                    <a:pt x="2659380" y="2096770"/>
                  </a:moveTo>
                  <a:lnTo>
                    <a:pt x="2200910" y="2096770"/>
                  </a:lnTo>
                  <a:lnTo>
                    <a:pt x="2200910" y="1638300"/>
                  </a:lnTo>
                  <a:lnTo>
                    <a:pt x="2659380" y="1638300"/>
                  </a:lnTo>
                  <a:lnTo>
                    <a:pt x="2659380" y="2096770"/>
                  </a:lnTo>
                  <a:close/>
                  <a:moveTo>
                    <a:pt x="2659380" y="1626870"/>
                  </a:moveTo>
                  <a:lnTo>
                    <a:pt x="2200910" y="1626870"/>
                  </a:lnTo>
                  <a:lnTo>
                    <a:pt x="2200910" y="1168400"/>
                  </a:lnTo>
                  <a:lnTo>
                    <a:pt x="2659380" y="1168400"/>
                  </a:lnTo>
                  <a:lnTo>
                    <a:pt x="2659380" y="1626870"/>
                  </a:lnTo>
                  <a:close/>
                  <a:moveTo>
                    <a:pt x="2659380" y="1155700"/>
                  </a:moveTo>
                  <a:lnTo>
                    <a:pt x="2200910" y="1155700"/>
                  </a:lnTo>
                  <a:lnTo>
                    <a:pt x="2200910" y="697230"/>
                  </a:lnTo>
                  <a:lnTo>
                    <a:pt x="2659380" y="697230"/>
                  </a:lnTo>
                  <a:lnTo>
                    <a:pt x="2659380" y="1155700"/>
                  </a:lnTo>
                  <a:close/>
                  <a:moveTo>
                    <a:pt x="2659380" y="447040"/>
                  </a:moveTo>
                  <a:lnTo>
                    <a:pt x="2659380" y="685800"/>
                  </a:lnTo>
                  <a:lnTo>
                    <a:pt x="2200910" y="685800"/>
                  </a:lnTo>
                  <a:lnTo>
                    <a:pt x="2200910" y="227330"/>
                  </a:lnTo>
                  <a:lnTo>
                    <a:pt x="2659380" y="227330"/>
                  </a:lnTo>
                  <a:lnTo>
                    <a:pt x="2659380" y="447040"/>
                  </a:lnTo>
                  <a:close/>
                  <a:moveTo>
                    <a:pt x="3130550" y="6090920"/>
                  </a:moveTo>
                  <a:lnTo>
                    <a:pt x="3130550" y="6329680"/>
                  </a:lnTo>
                  <a:lnTo>
                    <a:pt x="2670810" y="6329680"/>
                  </a:lnTo>
                  <a:lnTo>
                    <a:pt x="2670810" y="5871210"/>
                  </a:lnTo>
                  <a:lnTo>
                    <a:pt x="3130550" y="5871210"/>
                  </a:lnTo>
                  <a:lnTo>
                    <a:pt x="3130550" y="6090920"/>
                  </a:lnTo>
                  <a:close/>
                  <a:moveTo>
                    <a:pt x="3130550" y="5859780"/>
                  </a:moveTo>
                  <a:lnTo>
                    <a:pt x="2670810" y="5859780"/>
                  </a:lnTo>
                  <a:lnTo>
                    <a:pt x="2670810" y="5401310"/>
                  </a:lnTo>
                  <a:lnTo>
                    <a:pt x="3130550" y="5401310"/>
                  </a:lnTo>
                  <a:lnTo>
                    <a:pt x="3130550" y="5859780"/>
                  </a:lnTo>
                  <a:close/>
                  <a:moveTo>
                    <a:pt x="3130550" y="5389880"/>
                  </a:moveTo>
                  <a:lnTo>
                    <a:pt x="2670810" y="5389880"/>
                  </a:lnTo>
                  <a:lnTo>
                    <a:pt x="2670810" y="4931410"/>
                  </a:lnTo>
                  <a:lnTo>
                    <a:pt x="3130550" y="4931410"/>
                  </a:lnTo>
                  <a:lnTo>
                    <a:pt x="3130550" y="5389880"/>
                  </a:lnTo>
                  <a:close/>
                  <a:moveTo>
                    <a:pt x="3130550" y="4918710"/>
                  </a:moveTo>
                  <a:lnTo>
                    <a:pt x="2670810" y="4918710"/>
                  </a:lnTo>
                  <a:lnTo>
                    <a:pt x="2670810" y="4460240"/>
                  </a:lnTo>
                  <a:lnTo>
                    <a:pt x="3130550" y="4460240"/>
                  </a:lnTo>
                  <a:lnTo>
                    <a:pt x="3130550" y="4918710"/>
                  </a:lnTo>
                  <a:close/>
                  <a:moveTo>
                    <a:pt x="3130550" y="4448810"/>
                  </a:moveTo>
                  <a:lnTo>
                    <a:pt x="2670810" y="4448810"/>
                  </a:lnTo>
                  <a:lnTo>
                    <a:pt x="2670810" y="3990340"/>
                  </a:lnTo>
                  <a:lnTo>
                    <a:pt x="3130550" y="3990340"/>
                  </a:lnTo>
                  <a:lnTo>
                    <a:pt x="3130550" y="4448810"/>
                  </a:lnTo>
                  <a:close/>
                  <a:moveTo>
                    <a:pt x="3130550" y="3977640"/>
                  </a:moveTo>
                  <a:lnTo>
                    <a:pt x="2670810" y="3977640"/>
                  </a:lnTo>
                  <a:lnTo>
                    <a:pt x="2670810" y="3519170"/>
                  </a:lnTo>
                  <a:lnTo>
                    <a:pt x="3130550" y="3519170"/>
                  </a:lnTo>
                  <a:lnTo>
                    <a:pt x="3130550" y="3977640"/>
                  </a:lnTo>
                  <a:close/>
                  <a:moveTo>
                    <a:pt x="3130550" y="3268980"/>
                  </a:moveTo>
                  <a:lnTo>
                    <a:pt x="3130550" y="3507740"/>
                  </a:lnTo>
                  <a:lnTo>
                    <a:pt x="2670810" y="3507740"/>
                  </a:lnTo>
                  <a:lnTo>
                    <a:pt x="2670810" y="3049270"/>
                  </a:lnTo>
                  <a:lnTo>
                    <a:pt x="3130550" y="3049270"/>
                  </a:lnTo>
                  <a:lnTo>
                    <a:pt x="3130550" y="3268980"/>
                  </a:lnTo>
                  <a:close/>
                  <a:moveTo>
                    <a:pt x="3130550" y="3037840"/>
                  </a:moveTo>
                  <a:lnTo>
                    <a:pt x="2670810" y="3037840"/>
                  </a:lnTo>
                  <a:lnTo>
                    <a:pt x="2670810" y="2579370"/>
                  </a:lnTo>
                  <a:lnTo>
                    <a:pt x="3130550" y="2579370"/>
                  </a:lnTo>
                  <a:lnTo>
                    <a:pt x="3130550" y="3037840"/>
                  </a:lnTo>
                  <a:close/>
                  <a:moveTo>
                    <a:pt x="3130550" y="2566670"/>
                  </a:moveTo>
                  <a:lnTo>
                    <a:pt x="2670810" y="2566670"/>
                  </a:lnTo>
                  <a:lnTo>
                    <a:pt x="2670810" y="2108200"/>
                  </a:lnTo>
                  <a:lnTo>
                    <a:pt x="3130550" y="2108200"/>
                  </a:lnTo>
                  <a:lnTo>
                    <a:pt x="3130550" y="2566670"/>
                  </a:lnTo>
                  <a:close/>
                  <a:moveTo>
                    <a:pt x="3130550" y="2096770"/>
                  </a:moveTo>
                  <a:lnTo>
                    <a:pt x="2670810" y="2096770"/>
                  </a:lnTo>
                  <a:lnTo>
                    <a:pt x="2670810" y="1638300"/>
                  </a:lnTo>
                  <a:lnTo>
                    <a:pt x="3130550" y="1638300"/>
                  </a:lnTo>
                  <a:lnTo>
                    <a:pt x="3130550" y="2096770"/>
                  </a:lnTo>
                  <a:close/>
                  <a:moveTo>
                    <a:pt x="3130550" y="1626870"/>
                  </a:moveTo>
                  <a:lnTo>
                    <a:pt x="2670810" y="1626870"/>
                  </a:lnTo>
                  <a:lnTo>
                    <a:pt x="2670810" y="1168400"/>
                  </a:lnTo>
                  <a:lnTo>
                    <a:pt x="3130550" y="1168400"/>
                  </a:lnTo>
                  <a:lnTo>
                    <a:pt x="3130550" y="1626870"/>
                  </a:lnTo>
                  <a:close/>
                  <a:moveTo>
                    <a:pt x="3130550" y="1155700"/>
                  </a:moveTo>
                  <a:lnTo>
                    <a:pt x="2670810" y="1155700"/>
                  </a:lnTo>
                  <a:lnTo>
                    <a:pt x="2670810" y="697230"/>
                  </a:lnTo>
                  <a:lnTo>
                    <a:pt x="3130550" y="697230"/>
                  </a:lnTo>
                  <a:lnTo>
                    <a:pt x="3130550" y="1155700"/>
                  </a:lnTo>
                  <a:close/>
                  <a:moveTo>
                    <a:pt x="3130550" y="447040"/>
                  </a:moveTo>
                  <a:lnTo>
                    <a:pt x="3130550" y="685800"/>
                  </a:lnTo>
                  <a:lnTo>
                    <a:pt x="2670810" y="685800"/>
                  </a:lnTo>
                  <a:lnTo>
                    <a:pt x="2670810" y="227330"/>
                  </a:lnTo>
                  <a:lnTo>
                    <a:pt x="3130550" y="227330"/>
                  </a:lnTo>
                  <a:lnTo>
                    <a:pt x="3130550" y="447040"/>
                  </a:lnTo>
                  <a:close/>
                  <a:moveTo>
                    <a:pt x="3600450" y="6090920"/>
                  </a:moveTo>
                  <a:lnTo>
                    <a:pt x="3600450" y="6329680"/>
                  </a:lnTo>
                  <a:lnTo>
                    <a:pt x="3141980" y="6329680"/>
                  </a:lnTo>
                  <a:lnTo>
                    <a:pt x="3141980" y="5871210"/>
                  </a:lnTo>
                  <a:lnTo>
                    <a:pt x="3600450" y="5871210"/>
                  </a:lnTo>
                  <a:lnTo>
                    <a:pt x="3600450" y="6090920"/>
                  </a:lnTo>
                  <a:close/>
                  <a:moveTo>
                    <a:pt x="3600450" y="5859780"/>
                  </a:moveTo>
                  <a:lnTo>
                    <a:pt x="3141980" y="5859780"/>
                  </a:lnTo>
                  <a:lnTo>
                    <a:pt x="3141980" y="5401310"/>
                  </a:lnTo>
                  <a:lnTo>
                    <a:pt x="3600450" y="5401310"/>
                  </a:lnTo>
                  <a:lnTo>
                    <a:pt x="3600450" y="5859780"/>
                  </a:lnTo>
                  <a:close/>
                  <a:moveTo>
                    <a:pt x="3600450" y="5389880"/>
                  </a:moveTo>
                  <a:lnTo>
                    <a:pt x="3141980" y="5389880"/>
                  </a:lnTo>
                  <a:lnTo>
                    <a:pt x="3141980" y="4931410"/>
                  </a:lnTo>
                  <a:lnTo>
                    <a:pt x="3600450" y="4931410"/>
                  </a:lnTo>
                  <a:lnTo>
                    <a:pt x="3600450" y="5389880"/>
                  </a:lnTo>
                  <a:close/>
                  <a:moveTo>
                    <a:pt x="3600450" y="4918710"/>
                  </a:moveTo>
                  <a:lnTo>
                    <a:pt x="3141980" y="4918710"/>
                  </a:lnTo>
                  <a:lnTo>
                    <a:pt x="3141980" y="4460240"/>
                  </a:lnTo>
                  <a:lnTo>
                    <a:pt x="3600450" y="4460240"/>
                  </a:lnTo>
                  <a:lnTo>
                    <a:pt x="3600450" y="4918710"/>
                  </a:lnTo>
                  <a:close/>
                  <a:moveTo>
                    <a:pt x="3600450" y="4448810"/>
                  </a:moveTo>
                  <a:lnTo>
                    <a:pt x="3141980" y="4448810"/>
                  </a:lnTo>
                  <a:lnTo>
                    <a:pt x="3141980" y="3990340"/>
                  </a:lnTo>
                  <a:lnTo>
                    <a:pt x="3600450" y="3990340"/>
                  </a:lnTo>
                  <a:lnTo>
                    <a:pt x="3600450" y="4448810"/>
                  </a:lnTo>
                  <a:close/>
                  <a:moveTo>
                    <a:pt x="3600450" y="3977640"/>
                  </a:moveTo>
                  <a:lnTo>
                    <a:pt x="3141980" y="3977640"/>
                  </a:lnTo>
                  <a:lnTo>
                    <a:pt x="3141980" y="3519170"/>
                  </a:lnTo>
                  <a:lnTo>
                    <a:pt x="3600450" y="3519170"/>
                  </a:lnTo>
                  <a:lnTo>
                    <a:pt x="3600450" y="3977640"/>
                  </a:lnTo>
                  <a:close/>
                  <a:moveTo>
                    <a:pt x="3600450" y="3268980"/>
                  </a:moveTo>
                  <a:lnTo>
                    <a:pt x="3600450" y="3507740"/>
                  </a:lnTo>
                  <a:lnTo>
                    <a:pt x="3141980" y="3507740"/>
                  </a:lnTo>
                  <a:lnTo>
                    <a:pt x="3141980" y="3049270"/>
                  </a:lnTo>
                  <a:lnTo>
                    <a:pt x="3600450" y="3049270"/>
                  </a:lnTo>
                  <a:lnTo>
                    <a:pt x="3600450" y="3268980"/>
                  </a:lnTo>
                  <a:close/>
                  <a:moveTo>
                    <a:pt x="3600450" y="3037840"/>
                  </a:moveTo>
                  <a:lnTo>
                    <a:pt x="3141980" y="3037840"/>
                  </a:lnTo>
                  <a:lnTo>
                    <a:pt x="3141980" y="2579370"/>
                  </a:lnTo>
                  <a:lnTo>
                    <a:pt x="3600450" y="2579370"/>
                  </a:lnTo>
                  <a:lnTo>
                    <a:pt x="3600450" y="3037840"/>
                  </a:lnTo>
                  <a:close/>
                  <a:moveTo>
                    <a:pt x="3600450" y="2566670"/>
                  </a:moveTo>
                  <a:lnTo>
                    <a:pt x="3141980" y="2566670"/>
                  </a:lnTo>
                  <a:lnTo>
                    <a:pt x="3141980" y="2108200"/>
                  </a:lnTo>
                  <a:lnTo>
                    <a:pt x="3600450" y="2108200"/>
                  </a:lnTo>
                  <a:lnTo>
                    <a:pt x="3600450" y="2566670"/>
                  </a:lnTo>
                  <a:close/>
                  <a:moveTo>
                    <a:pt x="3600450" y="2096770"/>
                  </a:moveTo>
                  <a:lnTo>
                    <a:pt x="3141980" y="2096770"/>
                  </a:lnTo>
                  <a:lnTo>
                    <a:pt x="3141980" y="1638300"/>
                  </a:lnTo>
                  <a:lnTo>
                    <a:pt x="3600450" y="1638300"/>
                  </a:lnTo>
                  <a:lnTo>
                    <a:pt x="3600450" y="2096770"/>
                  </a:lnTo>
                  <a:close/>
                  <a:moveTo>
                    <a:pt x="3600450" y="1626870"/>
                  </a:moveTo>
                  <a:lnTo>
                    <a:pt x="3141980" y="1626870"/>
                  </a:lnTo>
                  <a:lnTo>
                    <a:pt x="3141980" y="1168400"/>
                  </a:lnTo>
                  <a:lnTo>
                    <a:pt x="3600450" y="1168400"/>
                  </a:lnTo>
                  <a:lnTo>
                    <a:pt x="3600450" y="1626870"/>
                  </a:lnTo>
                  <a:close/>
                  <a:moveTo>
                    <a:pt x="3600450" y="1155700"/>
                  </a:moveTo>
                  <a:lnTo>
                    <a:pt x="3141980" y="1155700"/>
                  </a:lnTo>
                  <a:lnTo>
                    <a:pt x="3141980" y="697230"/>
                  </a:lnTo>
                  <a:lnTo>
                    <a:pt x="3600450" y="697230"/>
                  </a:lnTo>
                  <a:lnTo>
                    <a:pt x="3600450" y="1155700"/>
                  </a:lnTo>
                  <a:close/>
                  <a:moveTo>
                    <a:pt x="3600450" y="447040"/>
                  </a:moveTo>
                  <a:lnTo>
                    <a:pt x="3600450" y="685800"/>
                  </a:lnTo>
                  <a:lnTo>
                    <a:pt x="3141980" y="685800"/>
                  </a:lnTo>
                  <a:lnTo>
                    <a:pt x="3141980" y="227330"/>
                  </a:lnTo>
                  <a:lnTo>
                    <a:pt x="3600450" y="227330"/>
                  </a:lnTo>
                  <a:lnTo>
                    <a:pt x="3600450" y="447040"/>
                  </a:lnTo>
                  <a:close/>
                  <a:moveTo>
                    <a:pt x="4070350" y="6090920"/>
                  </a:moveTo>
                  <a:lnTo>
                    <a:pt x="4070350" y="6329680"/>
                  </a:lnTo>
                  <a:lnTo>
                    <a:pt x="3611880" y="6329680"/>
                  </a:lnTo>
                  <a:lnTo>
                    <a:pt x="3611880" y="5871210"/>
                  </a:lnTo>
                  <a:lnTo>
                    <a:pt x="4070350" y="5871210"/>
                  </a:lnTo>
                  <a:lnTo>
                    <a:pt x="4070350" y="6090920"/>
                  </a:lnTo>
                  <a:close/>
                  <a:moveTo>
                    <a:pt x="4070350" y="5859780"/>
                  </a:moveTo>
                  <a:lnTo>
                    <a:pt x="3611880" y="5859780"/>
                  </a:lnTo>
                  <a:lnTo>
                    <a:pt x="3611880" y="5401310"/>
                  </a:lnTo>
                  <a:lnTo>
                    <a:pt x="4070350" y="5401310"/>
                  </a:lnTo>
                  <a:lnTo>
                    <a:pt x="4070350" y="5859780"/>
                  </a:lnTo>
                  <a:close/>
                  <a:moveTo>
                    <a:pt x="4070350" y="5389880"/>
                  </a:moveTo>
                  <a:lnTo>
                    <a:pt x="3611880" y="5389880"/>
                  </a:lnTo>
                  <a:lnTo>
                    <a:pt x="3611880" y="4931410"/>
                  </a:lnTo>
                  <a:lnTo>
                    <a:pt x="4070350" y="4931410"/>
                  </a:lnTo>
                  <a:lnTo>
                    <a:pt x="4070350" y="5389880"/>
                  </a:lnTo>
                  <a:close/>
                  <a:moveTo>
                    <a:pt x="4070350" y="4918710"/>
                  </a:moveTo>
                  <a:lnTo>
                    <a:pt x="3611880" y="4918710"/>
                  </a:lnTo>
                  <a:lnTo>
                    <a:pt x="3611880" y="4460240"/>
                  </a:lnTo>
                  <a:lnTo>
                    <a:pt x="4070350" y="4460240"/>
                  </a:lnTo>
                  <a:lnTo>
                    <a:pt x="4070350" y="4918710"/>
                  </a:lnTo>
                  <a:close/>
                  <a:moveTo>
                    <a:pt x="4070350" y="4448810"/>
                  </a:moveTo>
                  <a:lnTo>
                    <a:pt x="3611880" y="4448810"/>
                  </a:lnTo>
                  <a:lnTo>
                    <a:pt x="3611880" y="3990340"/>
                  </a:lnTo>
                  <a:lnTo>
                    <a:pt x="4070350" y="3990340"/>
                  </a:lnTo>
                  <a:lnTo>
                    <a:pt x="4070350" y="4448810"/>
                  </a:lnTo>
                  <a:close/>
                  <a:moveTo>
                    <a:pt x="4070350" y="3977640"/>
                  </a:moveTo>
                  <a:lnTo>
                    <a:pt x="3611880" y="3977640"/>
                  </a:lnTo>
                  <a:lnTo>
                    <a:pt x="3611880" y="3519170"/>
                  </a:lnTo>
                  <a:lnTo>
                    <a:pt x="4070350" y="3519170"/>
                  </a:lnTo>
                  <a:lnTo>
                    <a:pt x="4070350" y="3977640"/>
                  </a:lnTo>
                  <a:close/>
                  <a:moveTo>
                    <a:pt x="4070350" y="3268980"/>
                  </a:moveTo>
                  <a:lnTo>
                    <a:pt x="4070350" y="3507740"/>
                  </a:lnTo>
                  <a:lnTo>
                    <a:pt x="3611880" y="3507740"/>
                  </a:lnTo>
                  <a:lnTo>
                    <a:pt x="3611880" y="3049270"/>
                  </a:lnTo>
                  <a:lnTo>
                    <a:pt x="4070350" y="3049270"/>
                  </a:lnTo>
                  <a:lnTo>
                    <a:pt x="4070350" y="3268980"/>
                  </a:lnTo>
                  <a:close/>
                  <a:moveTo>
                    <a:pt x="4070350" y="3037840"/>
                  </a:moveTo>
                  <a:lnTo>
                    <a:pt x="3611880" y="3037840"/>
                  </a:lnTo>
                  <a:lnTo>
                    <a:pt x="3611880" y="2579370"/>
                  </a:lnTo>
                  <a:lnTo>
                    <a:pt x="4070350" y="2579370"/>
                  </a:lnTo>
                  <a:lnTo>
                    <a:pt x="4070350" y="3037840"/>
                  </a:lnTo>
                  <a:close/>
                  <a:moveTo>
                    <a:pt x="4070350" y="2566670"/>
                  </a:moveTo>
                  <a:lnTo>
                    <a:pt x="3611880" y="2566670"/>
                  </a:lnTo>
                  <a:lnTo>
                    <a:pt x="3611880" y="2108200"/>
                  </a:lnTo>
                  <a:lnTo>
                    <a:pt x="4070350" y="2108200"/>
                  </a:lnTo>
                  <a:lnTo>
                    <a:pt x="4070350" y="2566670"/>
                  </a:lnTo>
                  <a:close/>
                  <a:moveTo>
                    <a:pt x="4070350" y="2096770"/>
                  </a:moveTo>
                  <a:lnTo>
                    <a:pt x="3611880" y="2096770"/>
                  </a:lnTo>
                  <a:lnTo>
                    <a:pt x="3611880" y="1638300"/>
                  </a:lnTo>
                  <a:lnTo>
                    <a:pt x="4070350" y="1638300"/>
                  </a:lnTo>
                  <a:lnTo>
                    <a:pt x="4070350" y="2096770"/>
                  </a:lnTo>
                  <a:close/>
                  <a:moveTo>
                    <a:pt x="4070350" y="1626870"/>
                  </a:moveTo>
                  <a:lnTo>
                    <a:pt x="3611880" y="1626870"/>
                  </a:lnTo>
                  <a:lnTo>
                    <a:pt x="3611880" y="1168400"/>
                  </a:lnTo>
                  <a:lnTo>
                    <a:pt x="4070350" y="1168400"/>
                  </a:lnTo>
                  <a:lnTo>
                    <a:pt x="4070350" y="1626870"/>
                  </a:lnTo>
                  <a:close/>
                  <a:moveTo>
                    <a:pt x="4070350" y="1155700"/>
                  </a:moveTo>
                  <a:lnTo>
                    <a:pt x="3611880" y="1155700"/>
                  </a:lnTo>
                  <a:lnTo>
                    <a:pt x="3611880" y="697230"/>
                  </a:lnTo>
                  <a:lnTo>
                    <a:pt x="4070350" y="697230"/>
                  </a:lnTo>
                  <a:lnTo>
                    <a:pt x="4070350" y="1155700"/>
                  </a:lnTo>
                  <a:close/>
                  <a:moveTo>
                    <a:pt x="4070350" y="447040"/>
                  </a:moveTo>
                  <a:lnTo>
                    <a:pt x="4070350" y="685800"/>
                  </a:lnTo>
                  <a:lnTo>
                    <a:pt x="3611880" y="685800"/>
                  </a:lnTo>
                  <a:lnTo>
                    <a:pt x="3611880" y="227330"/>
                  </a:lnTo>
                  <a:lnTo>
                    <a:pt x="4070350" y="227330"/>
                  </a:lnTo>
                  <a:lnTo>
                    <a:pt x="4070350" y="447040"/>
                  </a:lnTo>
                  <a:close/>
                  <a:moveTo>
                    <a:pt x="4541520" y="6090920"/>
                  </a:moveTo>
                  <a:lnTo>
                    <a:pt x="4541520" y="6329680"/>
                  </a:lnTo>
                  <a:lnTo>
                    <a:pt x="4081780" y="6329680"/>
                  </a:lnTo>
                  <a:lnTo>
                    <a:pt x="4081780" y="6101080"/>
                  </a:lnTo>
                  <a:lnTo>
                    <a:pt x="4083050" y="6101080"/>
                  </a:lnTo>
                  <a:lnTo>
                    <a:pt x="4083050" y="5871210"/>
                  </a:lnTo>
                  <a:lnTo>
                    <a:pt x="4541520" y="5871210"/>
                  </a:lnTo>
                  <a:lnTo>
                    <a:pt x="4541520" y="6090920"/>
                  </a:lnTo>
                  <a:close/>
                  <a:moveTo>
                    <a:pt x="4541520" y="5859780"/>
                  </a:moveTo>
                  <a:lnTo>
                    <a:pt x="4081780" y="5859780"/>
                  </a:lnTo>
                  <a:lnTo>
                    <a:pt x="4081780" y="5401310"/>
                  </a:lnTo>
                  <a:lnTo>
                    <a:pt x="4541520" y="5401310"/>
                  </a:lnTo>
                  <a:lnTo>
                    <a:pt x="4541520" y="5859780"/>
                  </a:lnTo>
                  <a:close/>
                  <a:moveTo>
                    <a:pt x="4541520" y="5389880"/>
                  </a:moveTo>
                  <a:lnTo>
                    <a:pt x="4081780" y="5389880"/>
                  </a:lnTo>
                  <a:lnTo>
                    <a:pt x="4081780" y="4931410"/>
                  </a:lnTo>
                  <a:lnTo>
                    <a:pt x="4541520" y="4931410"/>
                  </a:lnTo>
                  <a:lnTo>
                    <a:pt x="4541520" y="5389880"/>
                  </a:lnTo>
                  <a:close/>
                  <a:moveTo>
                    <a:pt x="4541520" y="4918710"/>
                  </a:moveTo>
                  <a:lnTo>
                    <a:pt x="4081780" y="4918710"/>
                  </a:lnTo>
                  <a:lnTo>
                    <a:pt x="4081780" y="4460240"/>
                  </a:lnTo>
                  <a:lnTo>
                    <a:pt x="4541520" y="4460240"/>
                  </a:lnTo>
                  <a:lnTo>
                    <a:pt x="4541520" y="4918710"/>
                  </a:lnTo>
                  <a:close/>
                  <a:moveTo>
                    <a:pt x="4541520" y="4448810"/>
                  </a:moveTo>
                  <a:lnTo>
                    <a:pt x="4081780" y="4448810"/>
                  </a:lnTo>
                  <a:lnTo>
                    <a:pt x="4081780" y="3990340"/>
                  </a:lnTo>
                  <a:lnTo>
                    <a:pt x="4541520" y="3990340"/>
                  </a:lnTo>
                  <a:lnTo>
                    <a:pt x="4541520" y="4448810"/>
                  </a:lnTo>
                  <a:close/>
                  <a:moveTo>
                    <a:pt x="4541520" y="3977640"/>
                  </a:moveTo>
                  <a:lnTo>
                    <a:pt x="4081780" y="3977640"/>
                  </a:lnTo>
                  <a:lnTo>
                    <a:pt x="4081780" y="3519170"/>
                  </a:lnTo>
                  <a:lnTo>
                    <a:pt x="4541520" y="3519170"/>
                  </a:lnTo>
                  <a:lnTo>
                    <a:pt x="4541520" y="3977640"/>
                  </a:lnTo>
                  <a:close/>
                  <a:moveTo>
                    <a:pt x="4541520" y="3268980"/>
                  </a:moveTo>
                  <a:lnTo>
                    <a:pt x="4541520" y="3507740"/>
                  </a:lnTo>
                  <a:lnTo>
                    <a:pt x="4081780" y="3507740"/>
                  </a:lnTo>
                  <a:lnTo>
                    <a:pt x="4081780" y="3279140"/>
                  </a:lnTo>
                  <a:lnTo>
                    <a:pt x="4083050" y="3279140"/>
                  </a:lnTo>
                  <a:lnTo>
                    <a:pt x="4083050" y="3049270"/>
                  </a:lnTo>
                  <a:lnTo>
                    <a:pt x="4541520" y="3049270"/>
                  </a:lnTo>
                  <a:lnTo>
                    <a:pt x="4541520" y="3268980"/>
                  </a:lnTo>
                  <a:close/>
                  <a:moveTo>
                    <a:pt x="4541520" y="3037840"/>
                  </a:moveTo>
                  <a:lnTo>
                    <a:pt x="4081780" y="3037840"/>
                  </a:lnTo>
                  <a:lnTo>
                    <a:pt x="4081780" y="2579370"/>
                  </a:lnTo>
                  <a:lnTo>
                    <a:pt x="4541520" y="2579370"/>
                  </a:lnTo>
                  <a:lnTo>
                    <a:pt x="4541520" y="3037840"/>
                  </a:lnTo>
                  <a:close/>
                  <a:moveTo>
                    <a:pt x="4541520" y="2566670"/>
                  </a:moveTo>
                  <a:lnTo>
                    <a:pt x="4081780" y="2566670"/>
                  </a:lnTo>
                  <a:lnTo>
                    <a:pt x="4081780" y="2108200"/>
                  </a:lnTo>
                  <a:lnTo>
                    <a:pt x="4541520" y="2108200"/>
                  </a:lnTo>
                  <a:lnTo>
                    <a:pt x="4541520" y="2566670"/>
                  </a:lnTo>
                  <a:close/>
                  <a:moveTo>
                    <a:pt x="4541520" y="2096770"/>
                  </a:moveTo>
                  <a:lnTo>
                    <a:pt x="4081780" y="2096770"/>
                  </a:lnTo>
                  <a:lnTo>
                    <a:pt x="4081780" y="1638300"/>
                  </a:lnTo>
                  <a:lnTo>
                    <a:pt x="4541520" y="1638300"/>
                  </a:lnTo>
                  <a:lnTo>
                    <a:pt x="4541520" y="2096770"/>
                  </a:lnTo>
                  <a:close/>
                  <a:moveTo>
                    <a:pt x="4541520" y="1626870"/>
                  </a:moveTo>
                  <a:lnTo>
                    <a:pt x="4081780" y="1626870"/>
                  </a:lnTo>
                  <a:lnTo>
                    <a:pt x="4081780" y="1168400"/>
                  </a:lnTo>
                  <a:lnTo>
                    <a:pt x="4541520" y="1168400"/>
                  </a:lnTo>
                  <a:lnTo>
                    <a:pt x="4541520" y="1626870"/>
                  </a:lnTo>
                  <a:close/>
                  <a:moveTo>
                    <a:pt x="4541520" y="1155700"/>
                  </a:moveTo>
                  <a:lnTo>
                    <a:pt x="4081780" y="1155700"/>
                  </a:lnTo>
                  <a:lnTo>
                    <a:pt x="4081780" y="697230"/>
                  </a:lnTo>
                  <a:lnTo>
                    <a:pt x="4541520" y="697230"/>
                  </a:lnTo>
                  <a:lnTo>
                    <a:pt x="4541520" y="1155700"/>
                  </a:lnTo>
                  <a:close/>
                  <a:moveTo>
                    <a:pt x="4541520" y="447040"/>
                  </a:moveTo>
                  <a:lnTo>
                    <a:pt x="4541520" y="685800"/>
                  </a:lnTo>
                  <a:lnTo>
                    <a:pt x="4081780" y="685800"/>
                  </a:lnTo>
                  <a:lnTo>
                    <a:pt x="4081780" y="455930"/>
                  </a:lnTo>
                  <a:lnTo>
                    <a:pt x="4083050" y="455930"/>
                  </a:lnTo>
                  <a:lnTo>
                    <a:pt x="4083050" y="227330"/>
                  </a:lnTo>
                  <a:lnTo>
                    <a:pt x="4541520" y="227330"/>
                  </a:lnTo>
                  <a:lnTo>
                    <a:pt x="4541520" y="447040"/>
                  </a:lnTo>
                  <a:close/>
                  <a:moveTo>
                    <a:pt x="5011420" y="6090920"/>
                  </a:moveTo>
                  <a:lnTo>
                    <a:pt x="5011420" y="6329680"/>
                  </a:lnTo>
                  <a:lnTo>
                    <a:pt x="4552950" y="6329680"/>
                  </a:lnTo>
                  <a:lnTo>
                    <a:pt x="4552950" y="5871210"/>
                  </a:lnTo>
                  <a:lnTo>
                    <a:pt x="5011420" y="5871210"/>
                  </a:lnTo>
                  <a:lnTo>
                    <a:pt x="5011420" y="6090920"/>
                  </a:lnTo>
                  <a:close/>
                  <a:moveTo>
                    <a:pt x="5011420" y="5859780"/>
                  </a:moveTo>
                  <a:lnTo>
                    <a:pt x="4552950" y="5859780"/>
                  </a:lnTo>
                  <a:lnTo>
                    <a:pt x="4552950" y="5401310"/>
                  </a:lnTo>
                  <a:lnTo>
                    <a:pt x="5011420" y="5401310"/>
                  </a:lnTo>
                  <a:lnTo>
                    <a:pt x="5011420" y="5859780"/>
                  </a:lnTo>
                  <a:close/>
                  <a:moveTo>
                    <a:pt x="5011420" y="5389880"/>
                  </a:moveTo>
                  <a:lnTo>
                    <a:pt x="4552950" y="5389880"/>
                  </a:lnTo>
                  <a:lnTo>
                    <a:pt x="4552950" y="4931410"/>
                  </a:lnTo>
                  <a:lnTo>
                    <a:pt x="4781550" y="4931410"/>
                  </a:lnTo>
                  <a:lnTo>
                    <a:pt x="4781550" y="4930140"/>
                  </a:lnTo>
                  <a:lnTo>
                    <a:pt x="4791710" y="4930140"/>
                  </a:lnTo>
                  <a:lnTo>
                    <a:pt x="4791710" y="4931410"/>
                  </a:lnTo>
                  <a:lnTo>
                    <a:pt x="5011420" y="4931410"/>
                  </a:lnTo>
                  <a:lnTo>
                    <a:pt x="5011420" y="5389880"/>
                  </a:lnTo>
                  <a:close/>
                  <a:moveTo>
                    <a:pt x="5011420" y="4918710"/>
                  </a:moveTo>
                  <a:lnTo>
                    <a:pt x="4552950" y="4918710"/>
                  </a:lnTo>
                  <a:lnTo>
                    <a:pt x="4552950" y="4460240"/>
                  </a:lnTo>
                  <a:lnTo>
                    <a:pt x="5011420" y="4460240"/>
                  </a:lnTo>
                  <a:lnTo>
                    <a:pt x="5011420" y="4918710"/>
                  </a:lnTo>
                  <a:close/>
                  <a:moveTo>
                    <a:pt x="5011420" y="4448810"/>
                  </a:moveTo>
                  <a:lnTo>
                    <a:pt x="4552950" y="4448810"/>
                  </a:lnTo>
                  <a:lnTo>
                    <a:pt x="4552950" y="3990340"/>
                  </a:lnTo>
                  <a:lnTo>
                    <a:pt x="4781550" y="3990340"/>
                  </a:lnTo>
                  <a:lnTo>
                    <a:pt x="4781550" y="3989070"/>
                  </a:lnTo>
                  <a:lnTo>
                    <a:pt x="4791710" y="3989070"/>
                  </a:lnTo>
                  <a:lnTo>
                    <a:pt x="4791710" y="3990340"/>
                  </a:lnTo>
                  <a:lnTo>
                    <a:pt x="5011420" y="3990340"/>
                  </a:lnTo>
                  <a:lnTo>
                    <a:pt x="5011420" y="4448810"/>
                  </a:lnTo>
                  <a:close/>
                  <a:moveTo>
                    <a:pt x="5011420" y="3977640"/>
                  </a:moveTo>
                  <a:lnTo>
                    <a:pt x="4552950" y="3977640"/>
                  </a:lnTo>
                  <a:lnTo>
                    <a:pt x="4552950" y="3519170"/>
                  </a:lnTo>
                  <a:lnTo>
                    <a:pt x="5011420" y="3519170"/>
                  </a:lnTo>
                  <a:lnTo>
                    <a:pt x="5011420" y="3977640"/>
                  </a:lnTo>
                  <a:close/>
                  <a:moveTo>
                    <a:pt x="5011420" y="3268980"/>
                  </a:moveTo>
                  <a:lnTo>
                    <a:pt x="5011420" y="3507740"/>
                  </a:lnTo>
                  <a:lnTo>
                    <a:pt x="4552950" y="3507740"/>
                  </a:lnTo>
                  <a:lnTo>
                    <a:pt x="4552950" y="3049270"/>
                  </a:lnTo>
                  <a:lnTo>
                    <a:pt x="5011420" y="3049270"/>
                  </a:lnTo>
                  <a:lnTo>
                    <a:pt x="5011420" y="3268980"/>
                  </a:lnTo>
                  <a:close/>
                  <a:moveTo>
                    <a:pt x="5011420" y="3037840"/>
                  </a:moveTo>
                  <a:lnTo>
                    <a:pt x="4552950" y="3037840"/>
                  </a:lnTo>
                  <a:lnTo>
                    <a:pt x="4552950" y="2579370"/>
                  </a:lnTo>
                  <a:lnTo>
                    <a:pt x="4781550" y="2579370"/>
                  </a:lnTo>
                  <a:lnTo>
                    <a:pt x="4781550" y="2578100"/>
                  </a:lnTo>
                  <a:lnTo>
                    <a:pt x="4791710" y="2578100"/>
                  </a:lnTo>
                  <a:lnTo>
                    <a:pt x="4791710" y="2579370"/>
                  </a:lnTo>
                  <a:lnTo>
                    <a:pt x="5011420" y="2579370"/>
                  </a:lnTo>
                  <a:lnTo>
                    <a:pt x="5011420" y="3037840"/>
                  </a:lnTo>
                  <a:close/>
                  <a:moveTo>
                    <a:pt x="5011420" y="2566670"/>
                  </a:moveTo>
                  <a:lnTo>
                    <a:pt x="4552950" y="2566670"/>
                  </a:lnTo>
                  <a:lnTo>
                    <a:pt x="4552950" y="2108200"/>
                  </a:lnTo>
                  <a:lnTo>
                    <a:pt x="5011420" y="2108200"/>
                  </a:lnTo>
                  <a:lnTo>
                    <a:pt x="5011420" y="2566670"/>
                  </a:lnTo>
                  <a:close/>
                  <a:moveTo>
                    <a:pt x="5011420" y="2096770"/>
                  </a:moveTo>
                  <a:lnTo>
                    <a:pt x="4552950" y="2096770"/>
                  </a:lnTo>
                  <a:lnTo>
                    <a:pt x="4552950" y="1638300"/>
                  </a:lnTo>
                  <a:lnTo>
                    <a:pt x="5011420" y="1638300"/>
                  </a:lnTo>
                  <a:lnTo>
                    <a:pt x="5011420" y="2096770"/>
                  </a:lnTo>
                  <a:close/>
                  <a:moveTo>
                    <a:pt x="5011420" y="1626870"/>
                  </a:moveTo>
                  <a:lnTo>
                    <a:pt x="4552950" y="1626870"/>
                  </a:lnTo>
                  <a:lnTo>
                    <a:pt x="4552950" y="1168400"/>
                  </a:lnTo>
                  <a:lnTo>
                    <a:pt x="4781550" y="1168400"/>
                  </a:lnTo>
                  <a:lnTo>
                    <a:pt x="4781550" y="1167130"/>
                  </a:lnTo>
                  <a:lnTo>
                    <a:pt x="4791710" y="1167130"/>
                  </a:lnTo>
                  <a:lnTo>
                    <a:pt x="4791710" y="1168400"/>
                  </a:lnTo>
                  <a:lnTo>
                    <a:pt x="5011420" y="1168400"/>
                  </a:lnTo>
                  <a:lnTo>
                    <a:pt x="5011420" y="1626870"/>
                  </a:lnTo>
                  <a:close/>
                  <a:moveTo>
                    <a:pt x="5011420" y="1155700"/>
                  </a:moveTo>
                  <a:lnTo>
                    <a:pt x="4552950" y="1155700"/>
                  </a:lnTo>
                  <a:lnTo>
                    <a:pt x="4552950" y="697230"/>
                  </a:lnTo>
                  <a:lnTo>
                    <a:pt x="5011420" y="697230"/>
                  </a:lnTo>
                  <a:lnTo>
                    <a:pt x="5011420" y="1155700"/>
                  </a:lnTo>
                  <a:close/>
                  <a:moveTo>
                    <a:pt x="5011420" y="447040"/>
                  </a:moveTo>
                  <a:lnTo>
                    <a:pt x="5011420" y="685800"/>
                  </a:lnTo>
                  <a:lnTo>
                    <a:pt x="4552950" y="685800"/>
                  </a:lnTo>
                  <a:lnTo>
                    <a:pt x="4552950" y="227330"/>
                  </a:lnTo>
                  <a:lnTo>
                    <a:pt x="5011420" y="227330"/>
                  </a:lnTo>
                  <a:lnTo>
                    <a:pt x="5011420" y="447040"/>
                  </a:lnTo>
                  <a:close/>
                  <a:moveTo>
                    <a:pt x="5481320" y="6090920"/>
                  </a:moveTo>
                  <a:lnTo>
                    <a:pt x="5481320" y="6329680"/>
                  </a:lnTo>
                  <a:lnTo>
                    <a:pt x="5022850" y="6329680"/>
                  </a:lnTo>
                  <a:lnTo>
                    <a:pt x="5022850" y="5871210"/>
                  </a:lnTo>
                  <a:lnTo>
                    <a:pt x="5481320" y="5871210"/>
                  </a:lnTo>
                  <a:lnTo>
                    <a:pt x="5481320" y="6090920"/>
                  </a:lnTo>
                  <a:close/>
                  <a:moveTo>
                    <a:pt x="5481320" y="5859780"/>
                  </a:moveTo>
                  <a:lnTo>
                    <a:pt x="5022850" y="5859780"/>
                  </a:lnTo>
                  <a:lnTo>
                    <a:pt x="5022850" y="5401310"/>
                  </a:lnTo>
                  <a:lnTo>
                    <a:pt x="5481320" y="5401310"/>
                  </a:lnTo>
                  <a:lnTo>
                    <a:pt x="5481320" y="5859780"/>
                  </a:lnTo>
                  <a:close/>
                  <a:moveTo>
                    <a:pt x="5481320" y="5389880"/>
                  </a:moveTo>
                  <a:lnTo>
                    <a:pt x="5022850" y="5389880"/>
                  </a:lnTo>
                  <a:lnTo>
                    <a:pt x="5022850" y="4931410"/>
                  </a:lnTo>
                  <a:lnTo>
                    <a:pt x="5481320" y="4931410"/>
                  </a:lnTo>
                  <a:lnTo>
                    <a:pt x="5481320" y="5389880"/>
                  </a:lnTo>
                  <a:close/>
                  <a:moveTo>
                    <a:pt x="5481320" y="4918710"/>
                  </a:moveTo>
                  <a:lnTo>
                    <a:pt x="5022850" y="4918710"/>
                  </a:lnTo>
                  <a:lnTo>
                    <a:pt x="5022850" y="4460240"/>
                  </a:lnTo>
                  <a:lnTo>
                    <a:pt x="5481320" y="4460240"/>
                  </a:lnTo>
                  <a:lnTo>
                    <a:pt x="5481320" y="4918710"/>
                  </a:lnTo>
                  <a:close/>
                  <a:moveTo>
                    <a:pt x="5481320" y="4448810"/>
                  </a:moveTo>
                  <a:lnTo>
                    <a:pt x="5022850" y="4448810"/>
                  </a:lnTo>
                  <a:lnTo>
                    <a:pt x="5022850" y="3990340"/>
                  </a:lnTo>
                  <a:lnTo>
                    <a:pt x="5481320" y="3990340"/>
                  </a:lnTo>
                  <a:lnTo>
                    <a:pt x="5481320" y="4448810"/>
                  </a:lnTo>
                  <a:close/>
                  <a:moveTo>
                    <a:pt x="5481320" y="3977640"/>
                  </a:moveTo>
                  <a:lnTo>
                    <a:pt x="5022850" y="3977640"/>
                  </a:lnTo>
                  <a:lnTo>
                    <a:pt x="5022850" y="3519170"/>
                  </a:lnTo>
                  <a:lnTo>
                    <a:pt x="5481320" y="3519170"/>
                  </a:lnTo>
                  <a:lnTo>
                    <a:pt x="5481320" y="3977640"/>
                  </a:lnTo>
                  <a:close/>
                  <a:moveTo>
                    <a:pt x="5481320" y="3268980"/>
                  </a:moveTo>
                  <a:lnTo>
                    <a:pt x="5481320" y="3507740"/>
                  </a:lnTo>
                  <a:lnTo>
                    <a:pt x="5022850" y="3507740"/>
                  </a:lnTo>
                  <a:lnTo>
                    <a:pt x="5022850" y="3049270"/>
                  </a:lnTo>
                  <a:lnTo>
                    <a:pt x="5481320" y="3049270"/>
                  </a:lnTo>
                  <a:lnTo>
                    <a:pt x="5481320" y="3268980"/>
                  </a:lnTo>
                  <a:close/>
                  <a:moveTo>
                    <a:pt x="5481320" y="3037840"/>
                  </a:moveTo>
                  <a:lnTo>
                    <a:pt x="5022850" y="3037840"/>
                  </a:lnTo>
                  <a:lnTo>
                    <a:pt x="5022850" y="2579370"/>
                  </a:lnTo>
                  <a:lnTo>
                    <a:pt x="5481320" y="2579370"/>
                  </a:lnTo>
                  <a:lnTo>
                    <a:pt x="5481320" y="3037840"/>
                  </a:lnTo>
                  <a:close/>
                  <a:moveTo>
                    <a:pt x="5481320" y="2566670"/>
                  </a:moveTo>
                  <a:lnTo>
                    <a:pt x="5022850" y="2566670"/>
                  </a:lnTo>
                  <a:lnTo>
                    <a:pt x="5022850" y="2108200"/>
                  </a:lnTo>
                  <a:lnTo>
                    <a:pt x="5481320" y="2108200"/>
                  </a:lnTo>
                  <a:lnTo>
                    <a:pt x="5481320" y="2566670"/>
                  </a:lnTo>
                  <a:close/>
                  <a:moveTo>
                    <a:pt x="5481320" y="2096770"/>
                  </a:moveTo>
                  <a:lnTo>
                    <a:pt x="5022850" y="2096770"/>
                  </a:lnTo>
                  <a:lnTo>
                    <a:pt x="5022850" y="1638300"/>
                  </a:lnTo>
                  <a:lnTo>
                    <a:pt x="5481320" y="1638300"/>
                  </a:lnTo>
                  <a:lnTo>
                    <a:pt x="5481320" y="2096770"/>
                  </a:lnTo>
                  <a:close/>
                  <a:moveTo>
                    <a:pt x="5481320" y="1626870"/>
                  </a:moveTo>
                  <a:lnTo>
                    <a:pt x="5022850" y="1626870"/>
                  </a:lnTo>
                  <a:lnTo>
                    <a:pt x="5022850" y="1168400"/>
                  </a:lnTo>
                  <a:lnTo>
                    <a:pt x="5481320" y="1168400"/>
                  </a:lnTo>
                  <a:lnTo>
                    <a:pt x="5481320" y="1626870"/>
                  </a:lnTo>
                  <a:close/>
                  <a:moveTo>
                    <a:pt x="5481320" y="1155700"/>
                  </a:moveTo>
                  <a:lnTo>
                    <a:pt x="5022850" y="1155700"/>
                  </a:lnTo>
                  <a:lnTo>
                    <a:pt x="5022850" y="697230"/>
                  </a:lnTo>
                  <a:lnTo>
                    <a:pt x="5481320" y="697230"/>
                  </a:lnTo>
                  <a:lnTo>
                    <a:pt x="5481320" y="1155700"/>
                  </a:lnTo>
                  <a:close/>
                  <a:moveTo>
                    <a:pt x="5481320" y="447040"/>
                  </a:moveTo>
                  <a:lnTo>
                    <a:pt x="5481320" y="685800"/>
                  </a:lnTo>
                  <a:lnTo>
                    <a:pt x="5022850" y="685800"/>
                  </a:lnTo>
                  <a:lnTo>
                    <a:pt x="5022850" y="227330"/>
                  </a:lnTo>
                  <a:lnTo>
                    <a:pt x="5481320" y="227330"/>
                  </a:lnTo>
                  <a:lnTo>
                    <a:pt x="5481320" y="447040"/>
                  </a:lnTo>
                  <a:close/>
                  <a:moveTo>
                    <a:pt x="5952490" y="6090920"/>
                  </a:moveTo>
                  <a:lnTo>
                    <a:pt x="5952490" y="6329680"/>
                  </a:lnTo>
                  <a:lnTo>
                    <a:pt x="5494020" y="6329680"/>
                  </a:lnTo>
                  <a:lnTo>
                    <a:pt x="5494020" y="6111240"/>
                  </a:lnTo>
                  <a:lnTo>
                    <a:pt x="5492750" y="6111240"/>
                  </a:lnTo>
                  <a:lnTo>
                    <a:pt x="5492750" y="6101080"/>
                  </a:lnTo>
                  <a:lnTo>
                    <a:pt x="5494020" y="6101080"/>
                  </a:lnTo>
                  <a:lnTo>
                    <a:pt x="5494020" y="5871210"/>
                  </a:lnTo>
                  <a:lnTo>
                    <a:pt x="5952490" y="5871210"/>
                  </a:lnTo>
                  <a:lnTo>
                    <a:pt x="5952490" y="6090920"/>
                  </a:lnTo>
                  <a:close/>
                  <a:moveTo>
                    <a:pt x="5952490" y="5859780"/>
                  </a:moveTo>
                  <a:lnTo>
                    <a:pt x="5494020" y="5859780"/>
                  </a:lnTo>
                  <a:lnTo>
                    <a:pt x="5494020" y="5401310"/>
                  </a:lnTo>
                  <a:lnTo>
                    <a:pt x="5952490" y="5401310"/>
                  </a:lnTo>
                  <a:lnTo>
                    <a:pt x="5952490" y="5859780"/>
                  </a:lnTo>
                  <a:close/>
                  <a:moveTo>
                    <a:pt x="5952490" y="5389880"/>
                  </a:moveTo>
                  <a:lnTo>
                    <a:pt x="5494020" y="5389880"/>
                  </a:lnTo>
                  <a:lnTo>
                    <a:pt x="5494020" y="4931410"/>
                  </a:lnTo>
                  <a:lnTo>
                    <a:pt x="5952490" y="4931410"/>
                  </a:lnTo>
                  <a:lnTo>
                    <a:pt x="5952490" y="5389880"/>
                  </a:lnTo>
                  <a:close/>
                  <a:moveTo>
                    <a:pt x="5952490" y="4918710"/>
                  </a:moveTo>
                  <a:lnTo>
                    <a:pt x="5494020" y="4918710"/>
                  </a:lnTo>
                  <a:lnTo>
                    <a:pt x="5494020" y="4460240"/>
                  </a:lnTo>
                  <a:lnTo>
                    <a:pt x="5952490" y="4460240"/>
                  </a:lnTo>
                  <a:lnTo>
                    <a:pt x="5952490" y="4918710"/>
                  </a:lnTo>
                  <a:close/>
                  <a:moveTo>
                    <a:pt x="5952490" y="4448810"/>
                  </a:moveTo>
                  <a:lnTo>
                    <a:pt x="5494020" y="4448810"/>
                  </a:lnTo>
                  <a:lnTo>
                    <a:pt x="5494020" y="3990340"/>
                  </a:lnTo>
                  <a:lnTo>
                    <a:pt x="5952490" y="3990340"/>
                  </a:lnTo>
                  <a:lnTo>
                    <a:pt x="5952490" y="4448810"/>
                  </a:lnTo>
                  <a:close/>
                  <a:moveTo>
                    <a:pt x="5952490" y="3977640"/>
                  </a:moveTo>
                  <a:lnTo>
                    <a:pt x="5494020" y="3977640"/>
                  </a:lnTo>
                  <a:lnTo>
                    <a:pt x="5494020" y="3519170"/>
                  </a:lnTo>
                  <a:lnTo>
                    <a:pt x="5952490" y="3519170"/>
                  </a:lnTo>
                  <a:lnTo>
                    <a:pt x="5952490" y="3977640"/>
                  </a:lnTo>
                  <a:close/>
                  <a:moveTo>
                    <a:pt x="5952490" y="3268980"/>
                  </a:moveTo>
                  <a:lnTo>
                    <a:pt x="5952490" y="3507740"/>
                  </a:lnTo>
                  <a:lnTo>
                    <a:pt x="5494020" y="3507740"/>
                  </a:lnTo>
                  <a:lnTo>
                    <a:pt x="5494020" y="3288030"/>
                  </a:lnTo>
                  <a:lnTo>
                    <a:pt x="5492750" y="3288030"/>
                  </a:lnTo>
                  <a:lnTo>
                    <a:pt x="5492750" y="3279140"/>
                  </a:lnTo>
                  <a:lnTo>
                    <a:pt x="5494020" y="3279140"/>
                  </a:lnTo>
                  <a:lnTo>
                    <a:pt x="5494020" y="3049270"/>
                  </a:lnTo>
                  <a:lnTo>
                    <a:pt x="5952490" y="3049270"/>
                  </a:lnTo>
                  <a:lnTo>
                    <a:pt x="5952490" y="3268980"/>
                  </a:lnTo>
                  <a:close/>
                  <a:moveTo>
                    <a:pt x="5952490" y="3037840"/>
                  </a:moveTo>
                  <a:lnTo>
                    <a:pt x="5494020" y="3037840"/>
                  </a:lnTo>
                  <a:lnTo>
                    <a:pt x="5494020" y="2579370"/>
                  </a:lnTo>
                  <a:lnTo>
                    <a:pt x="5952490" y="2579370"/>
                  </a:lnTo>
                  <a:lnTo>
                    <a:pt x="5952490" y="3037840"/>
                  </a:lnTo>
                  <a:close/>
                  <a:moveTo>
                    <a:pt x="5952490" y="2566670"/>
                  </a:moveTo>
                  <a:lnTo>
                    <a:pt x="5494020" y="2566670"/>
                  </a:lnTo>
                  <a:lnTo>
                    <a:pt x="5494020" y="2108200"/>
                  </a:lnTo>
                  <a:lnTo>
                    <a:pt x="5952490" y="2108200"/>
                  </a:lnTo>
                  <a:lnTo>
                    <a:pt x="5952490" y="2566670"/>
                  </a:lnTo>
                  <a:close/>
                  <a:moveTo>
                    <a:pt x="5952490" y="2096770"/>
                  </a:moveTo>
                  <a:lnTo>
                    <a:pt x="5494020" y="2096770"/>
                  </a:lnTo>
                  <a:lnTo>
                    <a:pt x="5494020" y="1638300"/>
                  </a:lnTo>
                  <a:lnTo>
                    <a:pt x="5952490" y="1638300"/>
                  </a:lnTo>
                  <a:lnTo>
                    <a:pt x="5952490" y="2096770"/>
                  </a:lnTo>
                  <a:close/>
                  <a:moveTo>
                    <a:pt x="5952490" y="1626870"/>
                  </a:moveTo>
                  <a:lnTo>
                    <a:pt x="5494020" y="1626870"/>
                  </a:lnTo>
                  <a:lnTo>
                    <a:pt x="5494020" y="1168400"/>
                  </a:lnTo>
                  <a:lnTo>
                    <a:pt x="5952490" y="1168400"/>
                  </a:lnTo>
                  <a:lnTo>
                    <a:pt x="5952490" y="1626870"/>
                  </a:lnTo>
                  <a:close/>
                  <a:moveTo>
                    <a:pt x="5952490" y="1155700"/>
                  </a:moveTo>
                  <a:lnTo>
                    <a:pt x="5494020" y="1155700"/>
                  </a:lnTo>
                  <a:lnTo>
                    <a:pt x="5494020" y="697230"/>
                  </a:lnTo>
                  <a:lnTo>
                    <a:pt x="5952490" y="697230"/>
                  </a:lnTo>
                  <a:lnTo>
                    <a:pt x="5952490" y="1155700"/>
                  </a:lnTo>
                  <a:close/>
                  <a:moveTo>
                    <a:pt x="5952490" y="447040"/>
                  </a:moveTo>
                  <a:lnTo>
                    <a:pt x="5952490" y="685800"/>
                  </a:lnTo>
                  <a:lnTo>
                    <a:pt x="5494020" y="685800"/>
                  </a:lnTo>
                  <a:lnTo>
                    <a:pt x="5494020" y="466090"/>
                  </a:lnTo>
                  <a:lnTo>
                    <a:pt x="5492750" y="466090"/>
                  </a:lnTo>
                  <a:lnTo>
                    <a:pt x="5492750" y="455930"/>
                  </a:lnTo>
                  <a:lnTo>
                    <a:pt x="5494020" y="455930"/>
                  </a:lnTo>
                  <a:lnTo>
                    <a:pt x="5494020" y="227330"/>
                  </a:lnTo>
                  <a:lnTo>
                    <a:pt x="5952490" y="227330"/>
                  </a:lnTo>
                  <a:lnTo>
                    <a:pt x="5952490" y="447040"/>
                  </a:lnTo>
                  <a:close/>
                </a:path>
              </a:pathLst>
            </a:custGeom>
            <a:solidFill>
              <a:srgbClr val="D9D9D9">
                <a:alpha val="49804"/>
              </a:srgbClr>
            </a:soli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>
            <a:off x="2581845" y="3814603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2582039" y="3341468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2582039" y="2416318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2581845" y="2878893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2581845" y="4277178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2581845" y="4739753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2581845" y="5676463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2581845" y="5213758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" name="AutoShape 38"/>
          <p:cNvSpPr/>
          <p:nvPr/>
        </p:nvSpPr>
        <p:spPr>
          <a:xfrm>
            <a:off x="4002936" y="2416369"/>
            <a:ext cx="5615599" cy="388048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AutoShape 39"/>
          <p:cNvSpPr/>
          <p:nvPr/>
        </p:nvSpPr>
        <p:spPr>
          <a:xfrm>
            <a:off x="4002936" y="2879125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4002936" y="3346979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4002936" y="3814834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4002936" y="4282892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4002735" y="4750951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4002735" y="5219009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4002735" y="5674779"/>
            <a:ext cx="5615599" cy="388049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715328" y="2905119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140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291772" y="2474623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26.78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4291571" y="2939723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23.73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4291571" y="3398206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18.12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4291772" y="3861687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13.51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2390882" y="650427"/>
            <a:ext cx="7070156" cy="857318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C89116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3392806" y="1037474"/>
            <a:ext cx="5490850" cy="198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1"/>
              </a:lnSpc>
            </a:pPr>
            <a:r>
              <a:rPr lang="zh-TW" altLang="en-US" sz="2800" spc="297">
                <a:solidFill>
                  <a:srgbClr val="FFFFFF"/>
                </a:solidFill>
                <a:latin typeface="华文中宋"/>
                <a:ea typeface="华文中宋"/>
              </a:rPr>
              <a:t>照片數量上傳時間對比(有插電)</a:t>
            </a:r>
            <a:endParaRPr lang="en-US" sz="2800" spc="297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6" name="Group 56"/>
          <p:cNvGrpSpPr/>
          <p:nvPr/>
        </p:nvGrpSpPr>
        <p:grpSpPr>
          <a:xfrm>
            <a:off x="1839804" y="1630604"/>
            <a:ext cx="8172313" cy="54925"/>
            <a:chOff x="0" y="255270"/>
            <a:chExt cx="10431484" cy="69850"/>
          </a:xfrm>
        </p:grpSpPr>
        <p:sp>
          <p:nvSpPr>
            <p:cNvPr id="57" name="Freeform 57"/>
            <p:cNvSpPr/>
            <p:nvPr/>
          </p:nvSpPr>
          <p:spPr>
            <a:xfrm>
              <a:off x="0" y="255270"/>
              <a:ext cx="10431484" cy="69850"/>
            </a:xfrm>
            <a:custGeom>
              <a:avLst/>
              <a:gdLst/>
              <a:ahLst/>
              <a:cxnLst/>
              <a:rect l="l" t="t" r="r" b="b"/>
              <a:pathLst>
                <a:path w="10431484" h="69850">
                  <a:moveTo>
                    <a:pt x="1014065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431484" y="69850"/>
                  </a:lnTo>
                  <a:lnTo>
                    <a:pt x="1043148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2715328" y="2474276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160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2715524" y="3398206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120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2715524" y="3861687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100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2715524" y="4324262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80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2715524" y="4786836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60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2715524" y="5260842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40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2715524" y="5723547"/>
            <a:ext cx="993140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FFFFFF"/>
                </a:solidFill>
                <a:latin typeface="华文中宋"/>
                <a:ea typeface="华文中宋"/>
              </a:rPr>
              <a:t>20</a:t>
            </a:r>
            <a:endParaRPr lang="en-US" sz="140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4291571" y="4345346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11.46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4291571" y="4786837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10.29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4291772" y="5260842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9.43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4291571" y="5725109"/>
            <a:ext cx="5037925" cy="17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00">
                <a:solidFill>
                  <a:srgbClr val="545454"/>
                </a:solidFill>
                <a:latin typeface="华文中宋"/>
                <a:ea typeface="华文中宋"/>
              </a:rPr>
              <a:t>6.59</a:t>
            </a:r>
            <a:endParaRPr lang="en-US" sz="1400">
              <a:solidFill>
                <a:srgbClr val="54545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74" name="Group 56">
            <a:extLst>
              <a:ext uri="{FF2B5EF4-FFF2-40B4-BE49-F238E27FC236}">
                <a16:creationId xmlns:a16="http://schemas.microsoft.com/office/drawing/2014/main" id="{FFA183D0-47B8-0BA5-67FD-65A1ECEBC1DE}"/>
              </a:ext>
            </a:extLst>
          </p:cNvPr>
          <p:cNvGrpSpPr/>
          <p:nvPr/>
        </p:nvGrpSpPr>
        <p:grpSpPr>
          <a:xfrm>
            <a:off x="1839804" y="433217"/>
            <a:ext cx="8172313" cy="54925"/>
            <a:chOff x="0" y="255270"/>
            <a:chExt cx="10431484" cy="69850"/>
          </a:xfrm>
        </p:grpSpPr>
        <p:sp>
          <p:nvSpPr>
            <p:cNvPr id="75" name="Freeform 57">
              <a:extLst>
                <a:ext uri="{FF2B5EF4-FFF2-40B4-BE49-F238E27FC236}">
                  <a16:creationId xmlns:a16="http://schemas.microsoft.com/office/drawing/2014/main" id="{F85D4189-6C2C-CA48-C3A8-3C8EA1555FC9}"/>
                </a:ext>
              </a:extLst>
            </p:cNvPr>
            <p:cNvSpPr/>
            <p:nvPr/>
          </p:nvSpPr>
          <p:spPr>
            <a:xfrm>
              <a:off x="0" y="255270"/>
              <a:ext cx="10431484" cy="69850"/>
            </a:xfrm>
            <a:custGeom>
              <a:avLst/>
              <a:gdLst/>
              <a:ahLst/>
              <a:cxnLst/>
              <a:rect l="l" t="t" r="r" b="b"/>
              <a:pathLst>
                <a:path w="10431484" h="69850">
                  <a:moveTo>
                    <a:pt x="1014065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431484" y="69850"/>
                  </a:lnTo>
                  <a:lnTo>
                    <a:pt x="1043148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 sz="108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76" name="AutoShape 27">
            <a:extLst>
              <a:ext uri="{FF2B5EF4-FFF2-40B4-BE49-F238E27FC236}">
                <a16:creationId xmlns:a16="http://schemas.microsoft.com/office/drawing/2014/main" id="{68C6AAF7-161E-3480-CA67-21738E0BECA1}"/>
              </a:ext>
            </a:extLst>
          </p:cNvPr>
          <p:cNvSpPr/>
          <p:nvPr/>
        </p:nvSpPr>
        <p:spPr>
          <a:xfrm>
            <a:off x="2581644" y="1893146"/>
            <a:ext cx="1260107" cy="38828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" name="AutoShape 36">
            <a:extLst>
              <a:ext uri="{FF2B5EF4-FFF2-40B4-BE49-F238E27FC236}">
                <a16:creationId xmlns:a16="http://schemas.microsoft.com/office/drawing/2014/main" id="{05DCF775-B75C-1E6A-5578-AEDFF07B4AB3}"/>
              </a:ext>
            </a:extLst>
          </p:cNvPr>
          <p:cNvSpPr/>
          <p:nvPr/>
        </p:nvSpPr>
        <p:spPr>
          <a:xfrm>
            <a:off x="4002735" y="1892734"/>
            <a:ext cx="5615599" cy="388280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zh-TW" altLang="en-US" sz="108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8F0CDBDD-A60A-EA8C-0435-67E1F6EF826F}"/>
              </a:ext>
            </a:extLst>
          </p:cNvPr>
          <p:cNvSpPr txBox="1"/>
          <p:nvPr/>
        </p:nvSpPr>
        <p:spPr>
          <a:xfrm>
            <a:off x="2715323" y="1951103"/>
            <a:ext cx="993140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zh-CN" altLang="en-US" b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照片數量</a:t>
            </a:r>
            <a:endParaRPr lang="en-US" b="1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9" name="TextBox 48">
            <a:extLst>
              <a:ext uri="{FF2B5EF4-FFF2-40B4-BE49-F238E27FC236}">
                <a16:creationId xmlns:a16="http://schemas.microsoft.com/office/drawing/2014/main" id="{E689D066-C555-9DEF-02C6-C1F92BA5C608}"/>
              </a:ext>
            </a:extLst>
          </p:cNvPr>
          <p:cNvSpPr txBox="1"/>
          <p:nvPr/>
        </p:nvSpPr>
        <p:spPr>
          <a:xfrm>
            <a:off x="4291370" y="1951104"/>
            <a:ext cx="5037925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zh-CN" altLang="en-US" b="1">
                <a:solidFill>
                  <a:srgbClr val="545454"/>
                </a:solidFill>
                <a:latin typeface="华文中宋"/>
                <a:ea typeface="华文中宋"/>
              </a:rPr>
              <a:t>   上傳時間</a:t>
            </a:r>
            <a:r>
              <a:rPr lang="en-US" altLang="zh-CN" b="1">
                <a:solidFill>
                  <a:srgbClr val="545454"/>
                </a:solidFill>
                <a:latin typeface="华文中宋"/>
                <a:ea typeface="华文中宋"/>
              </a:rPr>
              <a:t>(</a:t>
            </a:r>
            <a:r>
              <a:rPr lang="zh-CN" altLang="en-US" b="1">
                <a:solidFill>
                  <a:srgbClr val="545454"/>
                </a:solidFill>
                <a:latin typeface="华文中宋"/>
                <a:ea typeface="华文中宋"/>
              </a:rPr>
              <a:t>秒）</a:t>
            </a:r>
            <a:endParaRPr lang="en-US" b="1">
              <a:solidFill>
                <a:srgbClr val="545454"/>
              </a:solidFill>
              <a:latin typeface="华文中宋"/>
              <a:ea typeface="华文中宋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730C94C-D61A-7AC9-FD95-E65DD3394806}"/>
              </a:ext>
            </a:extLst>
          </p:cNvPr>
          <p:cNvSpPr txBox="1"/>
          <p:nvPr/>
        </p:nvSpPr>
        <p:spPr>
          <a:xfrm>
            <a:off x="9571263" y="6321878"/>
            <a:ext cx="25472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(每個數量做5次取平均)</a:t>
            </a:r>
          </a:p>
        </p:txBody>
      </p:sp>
    </p:spTree>
    <p:extLst>
      <p:ext uri="{BB962C8B-B14F-4D97-AF65-F5344CB8AC3E}">
        <p14:creationId xmlns:p14="http://schemas.microsoft.com/office/powerpoint/2010/main" val="1515414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文字, 螢幕擷取畫面, 繪圖, 行 的圖片">
            <a:extLst>
              <a:ext uri="{FF2B5EF4-FFF2-40B4-BE49-F238E27FC236}">
                <a16:creationId xmlns:a16="http://schemas.microsoft.com/office/drawing/2014/main" id="{BD5B7FE6-A1FD-7E43-FF5E-965F0DCD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383499"/>
            <a:ext cx="5129784" cy="40910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文字, 螢幕擷取畫面, 行, 圖表 的圖片&#10;&#10;自動產生的描述">
            <a:extLst>
              <a:ext uri="{FF2B5EF4-FFF2-40B4-BE49-F238E27FC236}">
                <a16:creationId xmlns:a16="http://schemas.microsoft.com/office/drawing/2014/main" id="{9CBEC45F-C4D8-CDB9-754D-6E32C029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389911"/>
            <a:ext cx="5129784" cy="40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31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11231-9715-10F9-0274-96707732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>
                <a:cs typeface="Times New Roman"/>
              </a:rPr>
              <a:t>LBP模型訓練--測試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1B662FB-5028-07D4-3558-D7D057F86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40910"/>
              </p:ext>
            </p:extLst>
          </p:nvPr>
        </p:nvGraphicFramePr>
        <p:xfrm>
          <a:off x="286597" y="1918293"/>
          <a:ext cx="11623976" cy="37578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61457">
                  <a:extLst>
                    <a:ext uri="{9D8B030D-6E8A-4147-A177-3AD203B41FA5}">
                      <a16:colId xmlns:a16="http://schemas.microsoft.com/office/drawing/2014/main" val="288353677"/>
                    </a:ext>
                  </a:extLst>
                </a:gridCol>
                <a:gridCol w="4947707">
                  <a:extLst>
                    <a:ext uri="{9D8B030D-6E8A-4147-A177-3AD203B41FA5}">
                      <a16:colId xmlns:a16="http://schemas.microsoft.com/office/drawing/2014/main" val="724796142"/>
                    </a:ext>
                  </a:extLst>
                </a:gridCol>
                <a:gridCol w="3007406">
                  <a:extLst>
                    <a:ext uri="{9D8B030D-6E8A-4147-A177-3AD203B41FA5}">
                      <a16:colId xmlns:a16="http://schemas.microsoft.com/office/drawing/2014/main" val="2819756171"/>
                    </a:ext>
                  </a:extLst>
                </a:gridCol>
                <a:gridCol w="3007406">
                  <a:extLst>
                    <a:ext uri="{9D8B030D-6E8A-4147-A177-3AD203B41FA5}">
                      <a16:colId xmlns:a16="http://schemas.microsoft.com/office/drawing/2014/main" val="4083911270"/>
                    </a:ext>
                  </a:extLst>
                </a:gridCol>
              </a:tblGrid>
              <a:tr h="37041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baseline="0" noProof="0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筆電規格</a:t>
                      </a:r>
                      <a:endParaRPr lang="zh-TW"/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有接電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/>
                        <a:t>沒接電</a:t>
                      </a:r>
                    </a:p>
                  </a:txBody>
                  <a:tcPr anchor="ctr">
                    <a:lnR w="12700">
                      <a:solidFill>
                        <a:schemeClr val="bg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146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電競筆電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處理器</a:t>
                      </a:r>
                      <a:r>
                        <a:rPr lang="zh-TW" altLang="en-US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：</a:t>
                      </a:r>
                      <a:r>
                        <a:rPr lang="en-US" alt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</a:rPr>
                        <a:t>Intel(R) Core(TM) i5-9300H CPU @ 2.40GHz   2.40 GHz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記憶體</a:t>
                      </a:r>
                      <a:r>
                        <a:rPr lang="en-US" alt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</a:rPr>
                        <a:t>(RAM)：8.00 GB 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</a:rPr>
                        <a:t>顯示卡：</a:t>
                      </a:r>
                      <a:r>
                        <a:rPr lang="en-US" alt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</a:rPr>
                        <a:t>NVIDIA GeForce GTX 1050</a:t>
                      </a:r>
                      <a:r>
                        <a:rPr lang="en-US" altLang="zh-TW" sz="1800" b="1" i="0" u="none" strike="noStrike" noProof="0">
                          <a:solidFill>
                            <a:srgbClr val="FFFFFF"/>
                          </a:solidFill>
                          <a:latin typeface="Microsoft JhengHei"/>
                        </a:rPr>
                        <a:t> </a:t>
                      </a:r>
                      <a:endParaRPr lang="zh-TW" sz="18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rgbClr val="000000"/>
                          </a:solidFill>
                        </a:rPr>
                        <a:t>1.9902548789978027</a:t>
                      </a:r>
                      <a:r>
                        <a:rPr lang="en-US" altLang="zh-TW" sz="1800" b="0" i="0" u="none" strike="noStrike" kern="1200" noProof="0">
                          <a:solidFill>
                            <a:srgbClr val="000000"/>
                          </a:solidFill>
                          <a:latin typeface="Microsoft JhengHei"/>
                          <a:ea typeface="微軟正黑體"/>
                          <a:cs typeface="+mn-cs"/>
                        </a:rPr>
                        <a:t> </a:t>
                      </a:r>
                      <a:r>
                        <a:rPr lang="zh-TW" altLang="en-US" sz="1800" b="0" i="0" u="none" strike="noStrike" kern="1200" noProof="0">
                          <a:solidFill>
                            <a:srgbClr val="000000"/>
                          </a:solidFill>
                          <a:latin typeface="Microsoft JhengHei"/>
                          <a:ea typeface="微軟正黑體"/>
                          <a:cs typeface="+mn-cs"/>
                        </a:rPr>
                        <a:t>秒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3.009925127029419</a:t>
                      </a:r>
                      <a:r>
                        <a:rPr lang="en-US" alt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  <a:ea typeface="微軟正黑體"/>
                        </a:rPr>
                        <a:t> </a:t>
                      </a: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秒</a:t>
                      </a:r>
                      <a:endParaRPr lang="en-US" altLang="zh-TW" sz="1800" b="0" i="0" u="none" strike="noStrike" noProof="0">
                        <a:solidFill>
                          <a:srgbClr val="000000"/>
                        </a:solidFill>
                        <a:latin typeface="微軟正黑體"/>
                        <a:ea typeface="微軟正黑體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59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文書</a:t>
                      </a: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筆電</a:t>
                      </a:r>
                      <a:endParaRPr lang="zh-TW" alt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處理器</a:t>
                      </a:r>
                      <a:r>
                        <a:rPr lang="zh-TW" altLang="en-US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：</a:t>
                      </a:r>
                      <a:r>
                        <a:rPr lang="en-US" alt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</a:rPr>
                        <a:t>Intel(R) Celeron(R) N4100 CPU @ 1.10GHz   1.10 GHz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記憶體</a:t>
                      </a:r>
                      <a:r>
                        <a:rPr lang="en-US" alt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</a:rPr>
                        <a:t>(RAM)：8.00 GB 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</a:rPr>
                        <a:t>顯示卡：</a:t>
                      </a:r>
                      <a:r>
                        <a:rPr lang="en-US" altLang="zh-TW" sz="1800" b="0" i="0" u="none" strike="noStrike" noProof="0">
                          <a:solidFill>
                            <a:srgbClr val="000000"/>
                          </a:solidFill>
                          <a:latin typeface="Microsoft JhengHei"/>
                        </a:rPr>
                        <a:t>Intel(R) UHD Graphics 600</a:t>
                      </a:r>
                      <a:r>
                        <a:rPr lang="en-US" altLang="zh-TW" sz="1800" b="1" i="0" u="none" strike="noStrike" noProof="0">
                          <a:solidFill>
                            <a:srgbClr val="FFFFFF"/>
                          </a:solidFill>
                          <a:latin typeface="Microsoft JhengHei"/>
                        </a:rPr>
                        <a:t>5</a:t>
                      </a:r>
                      <a:endParaRPr lang="zh-TW" sz="18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0" i="0" u="none" strike="noStrike" baseline="0" noProof="0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3</a:t>
                      </a:r>
                      <a:r>
                        <a:rPr lang="en-US" altLang="zh-TW" sz="1800" b="0" i="0" u="none" strike="noStrike" baseline="0" noProof="0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.4421007</a:t>
                      </a:r>
                      <a:r>
                        <a:rPr lang="zh-TW" sz="1800" b="0" i="0" u="none" strike="noStrike" baseline="0" noProof="0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63</a:t>
                      </a:r>
                      <a:r>
                        <a:rPr lang="en-US" altLang="zh-TW" sz="1800" b="0" i="0" u="none" strike="noStrike" baseline="0" noProof="0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32092</a:t>
                      </a:r>
                      <a:r>
                        <a:rPr lang="zh-TW" sz="1800" b="0" i="0" u="none" strike="noStrike" baseline="0" noProof="0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3 秒</a:t>
                      </a:r>
                      <a:endParaRPr lang="zh-TW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3.</a:t>
                      </a:r>
                      <a:r>
                        <a:rPr 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en-US" alt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3809738</a:t>
                      </a:r>
                      <a:r>
                        <a:rPr 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alt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en-US" alt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17</a:t>
                      </a:r>
                      <a:r>
                        <a:rPr 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en-US" alt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zh-TW" sz="1800" b="0" i="0" u="none" strike="noStrike" baseline="0" noProof="0">
                          <a:solidFill>
                            <a:srgbClr val="000000"/>
                          </a:solidFill>
                        </a:rPr>
                        <a:t> 秒</a:t>
                      </a:r>
                      <a:endParaRPr lang="zh-TW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287405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F5A543E-866B-0573-C0D1-524BE79F74B0}"/>
              </a:ext>
            </a:extLst>
          </p:cNvPr>
          <p:cNvSpPr txBox="1"/>
          <p:nvPr/>
        </p:nvSpPr>
        <p:spPr>
          <a:xfrm>
            <a:off x="8499351" y="1260225"/>
            <a:ext cx="38756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latin typeface="Microsoft JhengHei"/>
                <a:ea typeface="Microsoft JhengHei"/>
              </a:rPr>
              <a:t>模型訓練張數：</a:t>
            </a:r>
            <a:r>
              <a:rPr lang="en-US" altLang="zh-TW">
                <a:ea typeface="Microsoft JhengHei"/>
              </a:rPr>
              <a:t>100</a:t>
            </a:r>
            <a:r>
              <a:rPr lang="zh-TW" altLang="en-US">
                <a:ea typeface="Microsoft JhengHei"/>
              </a:rPr>
              <a:t>張照片</a:t>
            </a:r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0940F39-2AC2-AE44-B5E5-B76CE8456112}"/>
              </a:ext>
            </a:extLst>
          </p:cNvPr>
          <p:cNvSpPr txBox="1"/>
          <p:nvPr/>
        </p:nvSpPr>
        <p:spPr>
          <a:xfrm>
            <a:off x="1566260" y="6209673"/>
            <a:ext cx="9067906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400" b="1">
                <a:solidFill>
                  <a:srgbClr val="C00000"/>
                </a:solidFill>
                <a:ea typeface="Microsoft JhengHei"/>
              </a:rPr>
              <a:t>結論：一般情況下，硬體裝置對</a:t>
            </a:r>
            <a:r>
              <a:rPr lang="zh-TW" altLang="en-US" sz="2400" b="1">
                <a:solidFill>
                  <a:srgbClr val="C00000"/>
                </a:solidFill>
                <a:latin typeface="Microsoft JhengHei"/>
                <a:ea typeface="Microsoft JhengHei"/>
              </a:rPr>
              <a:t>此系統模型訓練機能影響相對不大</a:t>
            </a:r>
            <a:endParaRPr lang="zh-TW" altLang="en-US" sz="2400" b="1">
              <a:solidFill>
                <a:srgbClr val="C00000"/>
              </a:solidFill>
              <a:ea typeface="Microsoft JhengHe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74860C3-09CF-0599-A1C4-DBD1B45BAA1B}"/>
              </a:ext>
            </a:extLst>
          </p:cNvPr>
          <p:cNvSpPr txBox="1"/>
          <p:nvPr/>
        </p:nvSpPr>
        <p:spPr>
          <a:xfrm>
            <a:off x="8563745" y="1560733"/>
            <a:ext cx="38756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latin typeface="Microsoft JhengHei"/>
                <a:ea typeface="Microsoft JhengHei"/>
              </a:rPr>
              <a:t>抽樣方法：訓練10次取最小</a:t>
            </a:r>
            <a:endParaRPr lang="en-US" altLang="zh-TW"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946479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738E-D666-CB22-ADE8-C87AADC71640}"/>
              </a:ext>
            </a:extLst>
          </p:cNvPr>
          <p:cNvSpPr txBox="1">
            <a:spLocks/>
          </p:cNvSpPr>
          <p:nvPr/>
        </p:nvSpPr>
        <p:spPr>
          <a:xfrm>
            <a:off x="1478541" y="3854449"/>
            <a:ext cx="93926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3600" b="1">
                <a:latin typeface="Microsoft JhengHei"/>
                <a:ea typeface="Microsoft JhengHei"/>
              </a:rPr>
              <a:t>使用情境</a:t>
            </a:r>
            <a:endParaRPr lang="en-US" altLang="zh-TW" sz="3600" b="1">
              <a:latin typeface="Microsoft JhengHei"/>
              <a:ea typeface="Microsoft JhengHei"/>
            </a:endParaRPr>
          </a:p>
        </p:txBody>
      </p:sp>
      <p:pic>
        <p:nvPicPr>
          <p:cNvPr id="3" name="圖片 2" descr="未來的系統架構– CIO Taiwan">
            <a:extLst>
              <a:ext uri="{FF2B5EF4-FFF2-40B4-BE49-F238E27FC236}">
                <a16:creationId xmlns:a16="http://schemas.microsoft.com/office/drawing/2014/main" id="{087DEB11-27C6-1286-D1DA-7F8951BE3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54" b="1727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426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2607314"/>
            <a:ext cx="3600860" cy="1321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>
                <a:latin typeface="新宋体" panose="02010609030101010101" pitchFamily="49" charset="-122"/>
                <a:ea typeface="新宋体" panose="02010609030101010101" pitchFamily="49" charset="-122"/>
              </a:rPr>
              <a:t>工具</a:t>
            </a:r>
            <a:endParaRPr lang="en-US" sz="480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830629 w 4480560"/>
              <a:gd name="connsiteY3" fmla="*/ 0 h 18288"/>
              <a:gd name="connsiteX4" fmla="*/ 2425903 w 4480560"/>
              <a:gd name="connsiteY4" fmla="*/ 0 h 18288"/>
              <a:gd name="connsiteX5" fmla="*/ 3021178 w 4480560"/>
              <a:gd name="connsiteY5" fmla="*/ 0 h 18288"/>
              <a:gd name="connsiteX6" fmla="*/ 3750869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930091 w 4480560"/>
              <a:gd name="connsiteY9" fmla="*/ 18288 h 18288"/>
              <a:gd name="connsiteX10" fmla="*/ 3290011 w 4480560"/>
              <a:gd name="connsiteY10" fmla="*/ 18288 h 18288"/>
              <a:gd name="connsiteX11" fmla="*/ 2649931 w 4480560"/>
              <a:gd name="connsiteY11" fmla="*/ 18288 h 18288"/>
              <a:gd name="connsiteX12" fmla="*/ 2054657 w 4480560"/>
              <a:gd name="connsiteY12" fmla="*/ 18288 h 18288"/>
              <a:gd name="connsiteX13" fmla="*/ 1324966 w 4480560"/>
              <a:gd name="connsiteY13" fmla="*/ 18288 h 18288"/>
              <a:gd name="connsiteX14" fmla="*/ 595274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6872" y="31304"/>
                  <a:pt x="341325" y="-1653"/>
                  <a:pt x="595274" y="0"/>
                </a:cubicBezTo>
                <a:cubicBezTo>
                  <a:pt x="854860" y="-117"/>
                  <a:pt x="861483" y="-13229"/>
                  <a:pt x="1100938" y="0"/>
                </a:cubicBezTo>
                <a:cubicBezTo>
                  <a:pt x="1345394" y="27858"/>
                  <a:pt x="1407319" y="-13024"/>
                  <a:pt x="1651406" y="0"/>
                </a:cubicBezTo>
                <a:cubicBezTo>
                  <a:pt x="1881595" y="-33876"/>
                  <a:pt x="2116106" y="20598"/>
                  <a:pt x="2336292" y="0"/>
                </a:cubicBezTo>
                <a:cubicBezTo>
                  <a:pt x="2541334" y="12257"/>
                  <a:pt x="2713812" y="48612"/>
                  <a:pt x="2931566" y="0"/>
                </a:cubicBezTo>
                <a:cubicBezTo>
                  <a:pt x="3119603" y="17904"/>
                  <a:pt x="3282244" y="-27891"/>
                  <a:pt x="3482035" y="0"/>
                </a:cubicBezTo>
                <a:cubicBezTo>
                  <a:pt x="3694333" y="-10137"/>
                  <a:pt x="4007846" y="-108596"/>
                  <a:pt x="4480560" y="0"/>
                </a:cubicBezTo>
                <a:cubicBezTo>
                  <a:pt x="4481982" y="8073"/>
                  <a:pt x="4479900" y="10963"/>
                  <a:pt x="4480560" y="18288"/>
                </a:cubicBezTo>
                <a:cubicBezTo>
                  <a:pt x="4297688" y="66190"/>
                  <a:pt x="4016989" y="748"/>
                  <a:pt x="3840480" y="18288"/>
                </a:cubicBezTo>
                <a:cubicBezTo>
                  <a:pt x="3684354" y="-23924"/>
                  <a:pt x="3561947" y="-22035"/>
                  <a:pt x="3290011" y="18288"/>
                </a:cubicBezTo>
                <a:cubicBezTo>
                  <a:pt x="2975059" y="11744"/>
                  <a:pt x="2877717" y="-37939"/>
                  <a:pt x="2560320" y="18288"/>
                </a:cubicBezTo>
                <a:cubicBezTo>
                  <a:pt x="2253375" y="48602"/>
                  <a:pt x="2167914" y="62251"/>
                  <a:pt x="1965046" y="18288"/>
                </a:cubicBezTo>
                <a:cubicBezTo>
                  <a:pt x="1794099" y="27580"/>
                  <a:pt x="1682049" y="69649"/>
                  <a:pt x="1459382" y="18288"/>
                </a:cubicBezTo>
                <a:cubicBezTo>
                  <a:pt x="1268729" y="7299"/>
                  <a:pt x="910764" y="21106"/>
                  <a:pt x="774497" y="18288"/>
                </a:cubicBezTo>
                <a:cubicBezTo>
                  <a:pt x="733798" y="3264"/>
                  <a:pt x="407365" y="36477"/>
                  <a:pt x="0" y="18288"/>
                </a:cubicBezTo>
                <a:cubicBezTo>
                  <a:pt x="348" y="14105"/>
                  <a:pt x="-110" y="7683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93605" y="8277"/>
                  <a:pt x="315353" y="6410"/>
                  <a:pt x="595274" y="0"/>
                </a:cubicBezTo>
                <a:cubicBezTo>
                  <a:pt x="849034" y="2463"/>
                  <a:pt x="1019126" y="-4510"/>
                  <a:pt x="1100938" y="0"/>
                </a:cubicBezTo>
                <a:cubicBezTo>
                  <a:pt x="1273431" y="-53563"/>
                  <a:pt x="1538988" y="-99573"/>
                  <a:pt x="1830629" y="0"/>
                </a:cubicBezTo>
                <a:cubicBezTo>
                  <a:pt x="2067713" y="45331"/>
                  <a:pt x="2182361" y="26235"/>
                  <a:pt x="2425903" y="0"/>
                </a:cubicBezTo>
                <a:cubicBezTo>
                  <a:pt x="2643269" y="-36240"/>
                  <a:pt x="2813819" y="-11473"/>
                  <a:pt x="3021178" y="0"/>
                </a:cubicBezTo>
                <a:cubicBezTo>
                  <a:pt x="3280189" y="1484"/>
                  <a:pt x="3524211" y="9939"/>
                  <a:pt x="3750869" y="0"/>
                </a:cubicBezTo>
                <a:cubicBezTo>
                  <a:pt x="3971459" y="28404"/>
                  <a:pt x="4301291" y="-32289"/>
                  <a:pt x="4480560" y="0"/>
                </a:cubicBezTo>
                <a:cubicBezTo>
                  <a:pt x="4479722" y="4943"/>
                  <a:pt x="4481724" y="13034"/>
                  <a:pt x="4480560" y="18288"/>
                </a:cubicBezTo>
                <a:cubicBezTo>
                  <a:pt x="4248448" y="-4414"/>
                  <a:pt x="4210254" y="26788"/>
                  <a:pt x="3930091" y="18288"/>
                </a:cubicBezTo>
                <a:cubicBezTo>
                  <a:pt x="3687752" y="-27285"/>
                  <a:pt x="3514104" y="17788"/>
                  <a:pt x="3290011" y="18288"/>
                </a:cubicBezTo>
                <a:cubicBezTo>
                  <a:pt x="3146738" y="-73854"/>
                  <a:pt x="2900024" y="-33411"/>
                  <a:pt x="2649931" y="18288"/>
                </a:cubicBezTo>
                <a:cubicBezTo>
                  <a:pt x="2406069" y="60398"/>
                  <a:pt x="2199865" y="-33982"/>
                  <a:pt x="2054657" y="18288"/>
                </a:cubicBezTo>
                <a:cubicBezTo>
                  <a:pt x="1925315" y="73064"/>
                  <a:pt x="1513700" y="59765"/>
                  <a:pt x="1324966" y="18288"/>
                </a:cubicBezTo>
                <a:cubicBezTo>
                  <a:pt x="1021542" y="13293"/>
                  <a:pt x="786045" y="-57222"/>
                  <a:pt x="595274" y="18288"/>
                </a:cubicBezTo>
                <a:cubicBezTo>
                  <a:pt x="350202" y="45267"/>
                  <a:pt x="167781" y="38360"/>
                  <a:pt x="0" y="18288"/>
                </a:cubicBezTo>
                <a:cubicBezTo>
                  <a:pt x="-1137" y="12082"/>
                  <a:pt x="2375" y="5838"/>
                  <a:pt x="0" y="0"/>
                </a:cubicBezTo>
                <a:close/>
              </a:path>
              <a:path w="4480560" h="18288" fill="none" stroke="0" extrusionOk="0">
                <a:moveTo>
                  <a:pt x="0" y="0"/>
                </a:moveTo>
                <a:cubicBezTo>
                  <a:pt x="250717" y="222"/>
                  <a:pt x="315768" y="9705"/>
                  <a:pt x="595274" y="0"/>
                </a:cubicBezTo>
                <a:cubicBezTo>
                  <a:pt x="855912" y="-3819"/>
                  <a:pt x="863219" y="-16038"/>
                  <a:pt x="1100938" y="0"/>
                </a:cubicBezTo>
                <a:cubicBezTo>
                  <a:pt x="1317382" y="35900"/>
                  <a:pt x="1428369" y="-11997"/>
                  <a:pt x="1651406" y="0"/>
                </a:cubicBezTo>
                <a:cubicBezTo>
                  <a:pt x="1850897" y="22981"/>
                  <a:pt x="2206064" y="55543"/>
                  <a:pt x="2336292" y="0"/>
                </a:cubicBezTo>
                <a:cubicBezTo>
                  <a:pt x="2494487" y="-24959"/>
                  <a:pt x="2734673" y="-36360"/>
                  <a:pt x="2931566" y="0"/>
                </a:cubicBezTo>
                <a:cubicBezTo>
                  <a:pt x="3117667" y="-49710"/>
                  <a:pt x="3315578" y="34091"/>
                  <a:pt x="3482035" y="0"/>
                </a:cubicBezTo>
                <a:cubicBezTo>
                  <a:pt x="3692335" y="-159612"/>
                  <a:pt x="4044601" y="-27849"/>
                  <a:pt x="4480560" y="0"/>
                </a:cubicBezTo>
                <a:cubicBezTo>
                  <a:pt x="4481200" y="8144"/>
                  <a:pt x="4481430" y="10511"/>
                  <a:pt x="4480560" y="18288"/>
                </a:cubicBezTo>
                <a:cubicBezTo>
                  <a:pt x="4342949" y="15254"/>
                  <a:pt x="4054835" y="50753"/>
                  <a:pt x="3840480" y="18288"/>
                </a:cubicBezTo>
                <a:cubicBezTo>
                  <a:pt x="3661573" y="19392"/>
                  <a:pt x="3559351" y="24435"/>
                  <a:pt x="3290011" y="18288"/>
                </a:cubicBezTo>
                <a:cubicBezTo>
                  <a:pt x="3025046" y="71718"/>
                  <a:pt x="2901801" y="33804"/>
                  <a:pt x="2560320" y="18288"/>
                </a:cubicBezTo>
                <a:cubicBezTo>
                  <a:pt x="2311792" y="4531"/>
                  <a:pt x="2188380" y="-5960"/>
                  <a:pt x="1965046" y="18288"/>
                </a:cubicBezTo>
                <a:cubicBezTo>
                  <a:pt x="1781244" y="26368"/>
                  <a:pt x="1679470" y="25924"/>
                  <a:pt x="1459382" y="18288"/>
                </a:cubicBezTo>
                <a:cubicBezTo>
                  <a:pt x="1230396" y="-2055"/>
                  <a:pt x="908060" y="42068"/>
                  <a:pt x="774497" y="18288"/>
                </a:cubicBezTo>
                <a:cubicBezTo>
                  <a:pt x="619158" y="-49290"/>
                  <a:pt x="357073" y="4603"/>
                  <a:pt x="0" y="18288"/>
                </a:cubicBezTo>
                <a:cubicBezTo>
                  <a:pt x="-1055" y="13034"/>
                  <a:pt x="364" y="6586"/>
                  <a:pt x="0" y="0"/>
                </a:cubicBezTo>
                <a:close/>
              </a:path>
              <a:path w="4480560" h="18288" fill="none" stroke="0" extrusionOk="0">
                <a:moveTo>
                  <a:pt x="0" y="0"/>
                </a:moveTo>
                <a:cubicBezTo>
                  <a:pt x="260339" y="10143"/>
                  <a:pt x="332909" y="2098"/>
                  <a:pt x="595274" y="0"/>
                </a:cubicBezTo>
                <a:cubicBezTo>
                  <a:pt x="858128" y="-1786"/>
                  <a:pt x="862357" y="-13299"/>
                  <a:pt x="1100938" y="0"/>
                </a:cubicBezTo>
                <a:cubicBezTo>
                  <a:pt x="1326847" y="30821"/>
                  <a:pt x="1417293" y="-12508"/>
                  <a:pt x="1651406" y="0"/>
                </a:cubicBezTo>
                <a:cubicBezTo>
                  <a:pt x="1871024" y="-760"/>
                  <a:pt x="2168295" y="29978"/>
                  <a:pt x="2336292" y="0"/>
                </a:cubicBezTo>
                <a:cubicBezTo>
                  <a:pt x="2540121" y="-2086"/>
                  <a:pt x="2723878" y="23547"/>
                  <a:pt x="2931566" y="0"/>
                </a:cubicBezTo>
                <a:cubicBezTo>
                  <a:pt x="3107859" y="-21575"/>
                  <a:pt x="3274840" y="29181"/>
                  <a:pt x="3482035" y="0"/>
                </a:cubicBezTo>
                <a:cubicBezTo>
                  <a:pt x="3640634" y="-111846"/>
                  <a:pt x="3978133" y="-6833"/>
                  <a:pt x="4480560" y="0"/>
                </a:cubicBezTo>
                <a:cubicBezTo>
                  <a:pt x="4481959" y="8024"/>
                  <a:pt x="4480236" y="11004"/>
                  <a:pt x="4480560" y="18288"/>
                </a:cubicBezTo>
                <a:cubicBezTo>
                  <a:pt x="4276878" y="36874"/>
                  <a:pt x="4029445" y="29971"/>
                  <a:pt x="3840480" y="18288"/>
                </a:cubicBezTo>
                <a:cubicBezTo>
                  <a:pt x="3670699" y="-9682"/>
                  <a:pt x="3559144" y="14136"/>
                  <a:pt x="3290011" y="18288"/>
                </a:cubicBezTo>
                <a:cubicBezTo>
                  <a:pt x="2998410" y="28313"/>
                  <a:pt x="2875855" y="-5597"/>
                  <a:pt x="2560320" y="18288"/>
                </a:cubicBezTo>
                <a:cubicBezTo>
                  <a:pt x="2288579" y="24083"/>
                  <a:pt x="2164020" y="19682"/>
                  <a:pt x="1965046" y="18288"/>
                </a:cubicBezTo>
                <a:cubicBezTo>
                  <a:pt x="1767048" y="32299"/>
                  <a:pt x="1683697" y="50262"/>
                  <a:pt x="1459382" y="18288"/>
                </a:cubicBezTo>
                <a:cubicBezTo>
                  <a:pt x="1242704" y="3699"/>
                  <a:pt x="900630" y="4356"/>
                  <a:pt x="774497" y="18288"/>
                </a:cubicBezTo>
                <a:cubicBezTo>
                  <a:pt x="693153" y="-48563"/>
                  <a:pt x="336441" y="30744"/>
                  <a:pt x="0" y="18288"/>
                </a:cubicBezTo>
                <a:cubicBezTo>
                  <a:pt x="-352" y="15057"/>
                  <a:pt x="141" y="70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8288"/>
                      <a:gd name="connsiteX1" fmla="*/ 595274 w 4480560"/>
                      <a:gd name="connsiteY1" fmla="*/ 0 h 18288"/>
                      <a:gd name="connsiteX2" fmla="*/ 1100938 w 4480560"/>
                      <a:gd name="connsiteY2" fmla="*/ 0 h 18288"/>
                      <a:gd name="connsiteX3" fmla="*/ 1651406 w 4480560"/>
                      <a:gd name="connsiteY3" fmla="*/ 0 h 18288"/>
                      <a:gd name="connsiteX4" fmla="*/ 2336292 w 4480560"/>
                      <a:gd name="connsiteY4" fmla="*/ 0 h 18288"/>
                      <a:gd name="connsiteX5" fmla="*/ 2931566 w 4480560"/>
                      <a:gd name="connsiteY5" fmla="*/ 0 h 18288"/>
                      <a:gd name="connsiteX6" fmla="*/ 3482035 w 4480560"/>
                      <a:gd name="connsiteY6" fmla="*/ 0 h 18288"/>
                      <a:gd name="connsiteX7" fmla="*/ 4480560 w 4480560"/>
                      <a:gd name="connsiteY7" fmla="*/ 0 h 18288"/>
                      <a:gd name="connsiteX8" fmla="*/ 4480560 w 4480560"/>
                      <a:gd name="connsiteY8" fmla="*/ 18288 h 18288"/>
                      <a:gd name="connsiteX9" fmla="*/ 3840480 w 4480560"/>
                      <a:gd name="connsiteY9" fmla="*/ 18288 h 18288"/>
                      <a:gd name="connsiteX10" fmla="*/ 3290011 w 4480560"/>
                      <a:gd name="connsiteY10" fmla="*/ 18288 h 18288"/>
                      <a:gd name="connsiteX11" fmla="*/ 2560320 w 4480560"/>
                      <a:gd name="connsiteY11" fmla="*/ 18288 h 18288"/>
                      <a:gd name="connsiteX12" fmla="*/ 1965046 w 4480560"/>
                      <a:gd name="connsiteY12" fmla="*/ 18288 h 18288"/>
                      <a:gd name="connsiteX13" fmla="*/ 1459382 w 4480560"/>
                      <a:gd name="connsiteY13" fmla="*/ 18288 h 18288"/>
                      <a:gd name="connsiteX14" fmla="*/ 774497 w 4480560"/>
                      <a:gd name="connsiteY14" fmla="*/ 18288 h 18288"/>
                      <a:gd name="connsiteX15" fmla="*/ 0 w 4480560"/>
                      <a:gd name="connsiteY15" fmla="*/ 18288 h 18288"/>
                      <a:gd name="connsiteX16" fmla="*/ 0 w 4480560"/>
                      <a:gd name="connsiteY16" fmla="*/ 0 h 18288"/>
                      <a:gd name="connsiteX0" fmla="*/ 0 w 4480560"/>
                      <a:gd name="connsiteY0" fmla="*/ 0 h 18288"/>
                      <a:gd name="connsiteX1" fmla="*/ 595274 w 4480560"/>
                      <a:gd name="connsiteY1" fmla="*/ 0 h 18288"/>
                      <a:gd name="connsiteX2" fmla="*/ 1100938 w 4480560"/>
                      <a:gd name="connsiteY2" fmla="*/ 0 h 18288"/>
                      <a:gd name="connsiteX3" fmla="*/ 1830629 w 4480560"/>
                      <a:gd name="connsiteY3" fmla="*/ 0 h 18288"/>
                      <a:gd name="connsiteX4" fmla="*/ 2425903 w 4480560"/>
                      <a:gd name="connsiteY4" fmla="*/ 0 h 18288"/>
                      <a:gd name="connsiteX5" fmla="*/ 3021178 w 4480560"/>
                      <a:gd name="connsiteY5" fmla="*/ 0 h 18288"/>
                      <a:gd name="connsiteX6" fmla="*/ 3750869 w 4480560"/>
                      <a:gd name="connsiteY6" fmla="*/ 0 h 18288"/>
                      <a:gd name="connsiteX7" fmla="*/ 4480560 w 4480560"/>
                      <a:gd name="connsiteY7" fmla="*/ 0 h 18288"/>
                      <a:gd name="connsiteX8" fmla="*/ 4480560 w 4480560"/>
                      <a:gd name="connsiteY8" fmla="*/ 18288 h 18288"/>
                      <a:gd name="connsiteX9" fmla="*/ 3930091 w 4480560"/>
                      <a:gd name="connsiteY9" fmla="*/ 18288 h 18288"/>
                      <a:gd name="connsiteX10" fmla="*/ 3290011 w 4480560"/>
                      <a:gd name="connsiteY10" fmla="*/ 18288 h 18288"/>
                      <a:gd name="connsiteX11" fmla="*/ 2649931 w 4480560"/>
                      <a:gd name="connsiteY11" fmla="*/ 18288 h 18288"/>
                      <a:gd name="connsiteX12" fmla="*/ 2054657 w 4480560"/>
                      <a:gd name="connsiteY12" fmla="*/ 18288 h 18288"/>
                      <a:gd name="connsiteX13" fmla="*/ 1324966 w 4480560"/>
                      <a:gd name="connsiteY13" fmla="*/ 18288 h 18288"/>
                      <a:gd name="connsiteX14" fmla="*/ 595274 w 4480560"/>
                      <a:gd name="connsiteY14" fmla="*/ 18288 h 18288"/>
                      <a:gd name="connsiteX15" fmla="*/ 0 w 4480560"/>
                      <a:gd name="connsiteY15" fmla="*/ 18288 h 18288"/>
                      <a:gd name="connsiteX16" fmla="*/ 0 w 4480560"/>
                      <a:gd name="connsiteY1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8288" fill="none" extrusionOk="0">
                        <a:moveTo>
                          <a:pt x="0" y="0"/>
                        </a:moveTo>
                        <a:cubicBezTo>
                          <a:pt x="267574" y="14606"/>
                          <a:pt x="338605" y="-40"/>
                          <a:pt x="595274" y="0"/>
                        </a:cubicBezTo>
                        <a:cubicBezTo>
                          <a:pt x="856171" y="-2198"/>
                          <a:pt x="863435" y="-13333"/>
                          <a:pt x="1100938" y="0"/>
                        </a:cubicBezTo>
                        <a:cubicBezTo>
                          <a:pt x="1340270" y="17713"/>
                          <a:pt x="1418448" y="-18893"/>
                          <a:pt x="1651406" y="0"/>
                        </a:cubicBezTo>
                        <a:cubicBezTo>
                          <a:pt x="1875387" y="1627"/>
                          <a:pt x="2153037" y="22688"/>
                          <a:pt x="2336292" y="0"/>
                        </a:cubicBezTo>
                        <a:cubicBezTo>
                          <a:pt x="2522206" y="-4211"/>
                          <a:pt x="2718333" y="34959"/>
                          <a:pt x="2931566" y="0"/>
                        </a:cubicBezTo>
                        <a:cubicBezTo>
                          <a:pt x="3137043" y="-17106"/>
                          <a:pt x="3304331" y="1415"/>
                          <a:pt x="3482035" y="0"/>
                        </a:cubicBezTo>
                        <a:cubicBezTo>
                          <a:pt x="3649837" y="-24078"/>
                          <a:pt x="4010577" y="-51921"/>
                          <a:pt x="4480560" y="0"/>
                        </a:cubicBezTo>
                        <a:cubicBezTo>
                          <a:pt x="4481462" y="7746"/>
                          <a:pt x="4479985" y="10944"/>
                          <a:pt x="4480560" y="18288"/>
                        </a:cubicBezTo>
                        <a:cubicBezTo>
                          <a:pt x="4305601" y="41520"/>
                          <a:pt x="4025154" y="26462"/>
                          <a:pt x="3840480" y="18288"/>
                        </a:cubicBezTo>
                        <a:cubicBezTo>
                          <a:pt x="3668919" y="-12331"/>
                          <a:pt x="3556555" y="-12674"/>
                          <a:pt x="3290011" y="18288"/>
                        </a:cubicBezTo>
                        <a:cubicBezTo>
                          <a:pt x="2991827" y="18172"/>
                          <a:pt x="2862038" y="-22522"/>
                          <a:pt x="2560320" y="18288"/>
                        </a:cubicBezTo>
                        <a:cubicBezTo>
                          <a:pt x="2273396" y="37376"/>
                          <a:pt x="2159701" y="39998"/>
                          <a:pt x="1965046" y="18288"/>
                        </a:cubicBezTo>
                        <a:cubicBezTo>
                          <a:pt x="1785994" y="29188"/>
                          <a:pt x="1686680" y="52320"/>
                          <a:pt x="1459382" y="18288"/>
                        </a:cubicBezTo>
                        <a:cubicBezTo>
                          <a:pt x="1260610" y="4970"/>
                          <a:pt x="913962" y="31532"/>
                          <a:pt x="774497" y="18288"/>
                        </a:cubicBezTo>
                        <a:cubicBezTo>
                          <a:pt x="689426" y="1853"/>
                          <a:pt x="378264" y="6323"/>
                          <a:pt x="0" y="18288"/>
                        </a:cubicBezTo>
                        <a:cubicBezTo>
                          <a:pt x="239" y="14000"/>
                          <a:pt x="-609" y="6462"/>
                          <a:pt x="0" y="0"/>
                        </a:cubicBezTo>
                        <a:close/>
                      </a:path>
                      <a:path w="4480560" h="18288" stroke="0" extrusionOk="0">
                        <a:moveTo>
                          <a:pt x="0" y="0"/>
                        </a:moveTo>
                        <a:cubicBezTo>
                          <a:pt x="290844" y="5546"/>
                          <a:pt x="318443" y="10543"/>
                          <a:pt x="595274" y="0"/>
                        </a:cubicBezTo>
                        <a:cubicBezTo>
                          <a:pt x="862223" y="-10630"/>
                          <a:pt x="1008164" y="-6970"/>
                          <a:pt x="1100938" y="0"/>
                        </a:cubicBezTo>
                        <a:cubicBezTo>
                          <a:pt x="1231751" y="-9052"/>
                          <a:pt x="1563421" y="-55931"/>
                          <a:pt x="1830629" y="0"/>
                        </a:cubicBezTo>
                        <a:cubicBezTo>
                          <a:pt x="2081843" y="38764"/>
                          <a:pt x="2181743" y="16966"/>
                          <a:pt x="2425903" y="0"/>
                        </a:cubicBezTo>
                        <a:cubicBezTo>
                          <a:pt x="2657412" y="-20059"/>
                          <a:pt x="2795431" y="8423"/>
                          <a:pt x="3021178" y="0"/>
                        </a:cubicBezTo>
                        <a:cubicBezTo>
                          <a:pt x="3275119" y="-4749"/>
                          <a:pt x="3480943" y="2522"/>
                          <a:pt x="3750869" y="0"/>
                        </a:cubicBezTo>
                        <a:cubicBezTo>
                          <a:pt x="4005211" y="16055"/>
                          <a:pt x="4302144" y="-2969"/>
                          <a:pt x="4480560" y="0"/>
                        </a:cubicBezTo>
                        <a:cubicBezTo>
                          <a:pt x="4479701" y="5160"/>
                          <a:pt x="4481475" y="13769"/>
                          <a:pt x="4480560" y="18288"/>
                        </a:cubicBezTo>
                        <a:cubicBezTo>
                          <a:pt x="4261480" y="-5431"/>
                          <a:pt x="4206199" y="33101"/>
                          <a:pt x="3930091" y="18288"/>
                        </a:cubicBezTo>
                        <a:cubicBezTo>
                          <a:pt x="3666932" y="-10902"/>
                          <a:pt x="3493645" y="19376"/>
                          <a:pt x="3290011" y="18288"/>
                        </a:cubicBezTo>
                        <a:cubicBezTo>
                          <a:pt x="3137078" y="-36460"/>
                          <a:pt x="2894690" y="-13376"/>
                          <a:pt x="2649931" y="18288"/>
                        </a:cubicBezTo>
                        <a:cubicBezTo>
                          <a:pt x="2413020" y="25866"/>
                          <a:pt x="2225991" y="-5987"/>
                          <a:pt x="2054657" y="18288"/>
                        </a:cubicBezTo>
                        <a:cubicBezTo>
                          <a:pt x="1886877" y="42113"/>
                          <a:pt x="1548763" y="49962"/>
                          <a:pt x="1324966" y="18288"/>
                        </a:cubicBezTo>
                        <a:cubicBezTo>
                          <a:pt x="1040995" y="6469"/>
                          <a:pt x="786929" y="-13083"/>
                          <a:pt x="595274" y="18288"/>
                        </a:cubicBezTo>
                        <a:cubicBezTo>
                          <a:pt x="371401" y="37403"/>
                          <a:pt x="168483" y="27739"/>
                          <a:pt x="0" y="18288"/>
                        </a:cubicBezTo>
                        <a:cubicBezTo>
                          <a:pt x="-82" y="13007"/>
                          <a:pt x="1758" y="5782"/>
                          <a:pt x="0" y="0"/>
                        </a:cubicBezTo>
                        <a:close/>
                      </a:path>
                      <a:path w="4480560" h="18288" fill="none" stroke="0" extrusionOk="0">
                        <a:moveTo>
                          <a:pt x="0" y="0"/>
                        </a:moveTo>
                        <a:cubicBezTo>
                          <a:pt x="254633" y="596"/>
                          <a:pt x="318854" y="8353"/>
                          <a:pt x="595274" y="0"/>
                        </a:cubicBezTo>
                        <a:cubicBezTo>
                          <a:pt x="857042" y="-2503"/>
                          <a:pt x="863005" y="-13327"/>
                          <a:pt x="1100938" y="0"/>
                        </a:cubicBezTo>
                        <a:cubicBezTo>
                          <a:pt x="1322315" y="28736"/>
                          <a:pt x="1429801" y="-15572"/>
                          <a:pt x="1651406" y="0"/>
                        </a:cubicBezTo>
                        <a:cubicBezTo>
                          <a:pt x="1861310" y="20479"/>
                          <a:pt x="2199002" y="36173"/>
                          <a:pt x="2336292" y="0"/>
                        </a:cubicBezTo>
                        <a:cubicBezTo>
                          <a:pt x="2504451" y="-23230"/>
                          <a:pt x="2735943" y="-3451"/>
                          <a:pt x="2931566" y="0"/>
                        </a:cubicBezTo>
                        <a:cubicBezTo>
                          <a:pt x="3109081" y="-33272"/>
                          <a:pt x="3310374" y="39503"/>
                          <a:pt x="3482035" y="0"/>
                        </a:cubicBezTo>
                        <a:cubicBezTo>
                          <a:pt x="3630968" y="-117346"/>
                          <a:pt x="3975789" y="30358"/>
                          <a:pt x="4480560" y="0"/>
                        </a:cubicBezTo>
                        <a:cubicBezTo>
                          <a:pt x="4481086" y="7501"/>
                          <a:pt x="4480983" y="10929"/>
                          <a:pt x="4480560" y="18288"/>
                        </a:cubicBezTo>
                        <a:cubicBezTo>
                          <a:pt x="4299745" y="12597"/>
                          <a:pt x="4055484" y="58796"/>
                          <a:pt x="3840480" y="18288"/>
                        </a:cubicBezTo>
                        <a:cubicBezTo>
                          <a:pt x="3665362" y="18976"/>
                          <a:pt x="3548412" y="11104"/>
                          <a:pt x="3290011" y="18288"/>
                        </a:cubicBezTo>
                        <a:cubicBezTo>
                          <a:pt x="3037450" y="41495"/>
                          <a:pt x="2862123" y="47739"/>
                          <a:pt x="2560320" y="18288"/>
                        </a:cubicBezTo>
                        <a:cubicBezTo>
                          <a:pt x="2308793" y="11728"/>
                          <a:pt x="2153402" y="-21399"/>
                          <a:pt x="1965046" y="18288"/>
                        </a:cubicBezTo>
                        <a:cubicBezTo>
                          <a:pt x="1778601" y="30516"/>
                          <a:pt x="1672011" y="28412"/>
                          <a:pt x="1459382" y="18288"/>
                        </a:cubicBezTo>
                        <a:cubicBezTo>
                          <a:pt x="1212351" y="-5284"/>
                          <a:pt x="906131" y="17431"/>
                          <a:pt x="774497" y="18288"/>
                        </a:cubicBezTo>
                        <a:cubicBezTo>
                          <a:pt x="636671" y="-42711"/>
                          <a:pt x="331670" y="6277"/>
                          <a:pt x="0" y="18288"/>
                        </a:cubicBezTo>
                        <a:cubicBezTo>
                          <a:pt x="-1033" y="13994"/>
                          <a:pt x="19" y="68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A3D6D-4D98-5FDB-D77C-65A841752421}"/>
              </a:ext>
            </a:extLst>
          </p:cNvPr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ea typeface="微軟正黑體"/>
                <a:cs typeface="Times New Roman"/>
              </a:rPr>
              <a:t>PyCharm</a:t>
            </a:r>
            <a:endParaRPr lang="en-US" altLang="zh-TW" sz="2200">
              <a:latin typeface="Times New Roman"/>
              <a:ea typeface="微軟正黑體"/>
              <a:cs typeface="Times New Roman"/>
            </a:endParaRPr>
          </a:p>
          <a:p>
            <a:pPr marL="34290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ea typeface="微軟正黑體"/>
                <a:cs typeface="Times New Roman"/>
              </a:rPr>
              <a:t>Python</a:t>
            </a:r>
          </a:p>
          <a:p>
            <a:pPr marL="342900" indent="-228600">
              <a:lnSpc>
                <a:spcPct val="20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200">
                <a:latin typeface="Times New Roman"/>
                <a:ea typeface="等线"/>
                <a:cs typeface="Times New Roman"/>
              </a:rPr>
              <a:t>Open Source Computer Vision (OpenCV) Library</a:t>
            </a:r>
          </a:p>
          <a:p>
            <a:pPr marL="34290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latin typeface="Times New Roman"/>
                <a:ea typeface="微軟正黑體"/>
                <a:cs typeface="Times New Roman"/>
              </a:rPr>
              <a:t>Tkinter</a:t>
            </a:r>
            <a:r>
              <a:rPr lang="en-US" sz="2200">
                <a:latin typeface="Times New Roman"/>
                <a:ea typeface="微軟正黑體"/>
                <a:cs typeface="Times New Roman"/>
              </a:rPr>
              <a:t> Library</a:t>
            </a:r>
          </a:p>
          <a:p>
            <a:pPr marL="34290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ea typeface="微軟正黑體"/>
                <a:cs typeface="Times New Roman"/>
              </a:rPr>
              <a:t>MongoDB (</a:t>
            </a:r>
            <a:r>
              <a:rPr lang="en-US" altLang="zh-TW" sz="2200">
                <a:latin typeface="Times New Roman"/>
                <a:ea typeface="微軟正黑體"/>
                <a:cs typeface="Times New Roman"/>
              </a:rPr>
              <a:t> </a:t>
            </a:r>
            <a:r>
              <a:rPr lang="en-US" altLang="zh-TW" sz="2200" err="1">
                <a:latin typeface="Times New Roman"/>
                <a:ea typeface="微軟正黑體"/>
                <a:cs typeface="Times New Roman"/>
              </a:rPr>
              <a:t>雲端</a:t>
            </a:r>
            <a:r>
              <a:rPr lang="zh-TW" altLang="en-US" sz="2200">
                <a:latin typeface="Times New Roman"/>
                <a:ea typeface="微軟正黑體"/>
                <a:cs typeface="Times New Roman"/>
              </a:rPr>
              <a:t>資料庫 )</a:t>
            </a:r>
            <a:endParaRPr lang="en-US" sz="2200">
              <a:latin typeface="Times New Roman" panose="02020603050405020304" pitchFamily="18" charset="0"/>
              <a:ea typeface="微軟正黑體" panose="020B0604030504040204" pitchFamily="34" charset="-12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369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E633EF-9FD7-4D10-B4E7-F947FB43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324383"/>
            <a:ext cx="10515600" cy="630555"/>
          </a:xfrm>
        </p:spPr>
        <p:txBody>
          <a:bodyPr>
            <a:normAutofit/>
          </a:bodyPr>
          <a:lstStyle/>
          <a:p>
            <a:r>
              <a:rPr lang="zh-TW" altLang="en-US" sz="3600" b="1">
                <a:latin typeface="+mn-lt"/>
              </a:rPr>
              <a:t>使用情境－準備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98C658-A000-4D7D-B426-50100A92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69" y="1094686"/>
            <a:ext cx="5520137" cy="630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</a:rPr>
              <a:t>存入學生、課程資料、安裝系統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B2730A8-61D8-4A1B-91B9-B5E92046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89" y="1654201"/>
            <a:ext cx="1019451" cy="1019451"/>
          </a:xfrm>
          <a:prstGeom prst="rect">
            <a:avLst/>
          </a:prstGeom>
        </p:spPr>
      </p:pic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ABE3070B-8CAC-4D75-91E2-0F1CFC494EE0}"/>
              </a:ext>
            </a:extLst>
          </p:cNvPr>
          <p:cNvSpPr txBox="1">
            <a:spLocks/>
          </p:cNvSpPr>
          <p:nvPr/>
        </p:nvSpPr>
        <p:spPr>
          <a:xfrm>
            <a:off x="6423764" y="1090754"/>
            <a:ext cx="3380636" cy="63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latin typeface="Microsoft JhengHei"/>
                <a:ea typeface="Microsoft JhengHei"/>
              </a:rPr>
              <a:t>人員使用方法說明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9154177D-8DFB-4127-9BE3-8BE988E9D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33" y="5420445"/>
            <a:ext cx="904553" cy="904553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C21F440E-4F74-4E09-8306-469DBCBE4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59" y="5447333"/>
            <a:ext cx="847837" cy="84783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3106B7A-1964-47F3-9274-765C42149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59" y="1766306"/>
            <a:ext cx="847829" cy="847829"/>
          </a:xfrm>
          <a:prstGeom prst="rect">
            <a:avLst/>
          </a:prstGeom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BCEE24A-2777-42F4-B4F1-94AC25FC67F8}"/>
              </a:ext>
            </a:extLst>
          </p:cNvPr>
          <p:cNvCxnSpPr/>
          <p:nvPr/>
        </p:nvCxnSpPr>
        <p:spPr>
          <a:xfrm>
            <a:off x="1991360" y="2782276"/>
            <a:ext cx="0" cy="5603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3E2E8BB-E37E-4799-A680-C354BC7126AC}"/>
              </a:ext>
            </a:extLst>
          </p:cNvPr>
          <p:cNvCxnSpPr/>
          <p:nvPr/>
        </p:nvCxnSpPr>
        <p:spPr>
          <a:xfrm>
            <a:off x="3295192" y="2728045"/>
            <a:ext cx="0" cy="5603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3D063B41-6ADC-4CCB-87AA-71F8E51D6BEF}"/>
              </a:ext>
            </a:extLst>
          </p:cNvPr>
          <p:cNvSpPr/>
          <p:nvPr/>
        </p:nvSpPr>
        <p:spPr>
          <a:xfrm>
            <a:off x="886653" y="3485020"/>
            <a:ext cx="3827585" cy="10194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err="1">
                <a:solidFill>
                  <a:schemeClr val="tx1"/>
                </a:solidFill>
                <a:latin typeface="Microsoft JhengHei"/>
              </a:rPr>
              <a:t>Froco</a:t>
            </a:r>
            <a:r>
              <a:rPr lang="en-US" altLang="zh-TW">
                <a:solidFill>
                  <a:schemeClr val="tx1"/>
                </a:solidFill>
                <a:latin typeface="Microsoft JhengHei"/>
              </a:rPr>
              <a:t> </a:t>
            </a:r>
            <a:r>
              <a:rPr lang="zh-TW" altLang="en-US">
                <a:solidFill>
                  <a:schemeClr val="tx1"/>
                </a:solidFill>
                <a:latin typeface="Microsoft JhengHei"/>
                <a:ea typeface="Microsoft JhengHei"/>
              </a:rPr>
              <a:t>人臉識別考勤系統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2FAFBCE-23E0-4530-8194-EA1F9D5E8FEB}"/>
              </a:ext>
            </a:extLst>
          </p:cNvPr>
          <p:cNvCxnSpPr/>
          <p:nvPr/>
        </p:nvCxnSpPr>
        <p:spPr>
          <a:xfrm>
            <a:off x="1964710" y="4722836"/>
            <a:ext cx="0" cy="5603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720C2CC-3176-4120-AB7E-505001B37224}"/>
              </a:ext>
            </a:extLst>
          </p:cNvPr>
          <p:cNvCxnSpPr/>
          <p:nvPr/>
        </p:nvCxnSpPr>
        <p:spPr>
          <a:xfrm>
            <a:off x="3268542" y="4668605"/>
            <a:ext cx="0" cy="5603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內容版面配置區 2">
            <a:extLst>
              <a:ext uri="{FF2B5EF4-FFF2-40B4-BE49-F238E27FC236}">
                <a16:creationId xmlns:a16="http://schemas.microsoft.com/office/drawing/2014/main" id="{78C59824-8061-4C12-9651-1670708B7524}"/>
              </a:ext>
            </a:extLst>
          </p:cNvPr>
          <p:cNvSpPr txBox="1">
            <a:spLocks/>
          </p:cNvSpPr>
          <p:nvPr/>
        </p:nvSpPr>
        <p:spPr>
          <a:xfrm>
            <a:off x="3785547" y="2854464"/>
            <a:ext cx="1626954" cy="63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>
                <a:latin typeface="Microsoft JhengHei"/>
                <a:ea typeface="Microsoft JhengHei"/>
              </a:rPr>
              <a:t>存入資料</a:t>
            </a:r>
          </a:p>
        </p:txBody>
      </p:sp>
      <p:sp>
        <p:nvSpPr>
          <p:cNvPr id="51" name="內容版面配置區 2">
            <a:extLst>
              <a:ext uri="{FF2B5EF4-FFF2-40B4-BE49-F238E27FC236}">
                <a16:creationId xmlns:a16="http://schemas.microsoft.com/office/drawing/2014/main" id="{735BDC4C-2D83-49DF-AC6D-D497461EAA4D}"/>
              </a:ext>
            </a:extLst>
          </p:cNvPr>
          <p:cNvSpPr txBox="1">
            <a:spLocks/>
          </p:cNvSpPr>
          <p:nvPr/>
        </p:nvSpPr>
        <p:spPr>
          <a:xfrm>
            <a:off x="3823408" y="4816777"/>
            <a:ext cx="1626954" cy="63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>
                <a:latin typeface="Microsoft JhengHei"/>
                <a:ea typeface="Microsoft JhengHei"/>
              </a:rPr>
              <a:t>安裝系統</a:t>
            </a:r>
          </a:p>
        </p:txBody>
      </p:sp>
      <p:sp>
        <p:nvSpPr>
          <p:cNvPr id="52" name="內容版面配置區 2">
            <a:extLst>
              <a:ext uri="{FF2B5EF4-FFF2-40B4-BE49-F238E27FC236}">
                <a16:creationId xmlns:a16="http://schemas.microsoft.com/office/drawing/2014/main" id="{3EDE848B-ED20-41D1-8D99-67DEE037ADA9}"/>
              </a:ext>
            </a:extLst>
          </p:cNvPr>
          <p:cNvSpPr txBox="1">
            <a:spLocks/>
          </p:cNvSpPr>
          <p:nvPr/>
        </p:nvSpPr>
        <p:spPr>
          <a:xfrm>
            <a:off x="7911526" y="2071388"/>
            <a:ext cx="3127313" cy="63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>
                <a:latin typeface="Microsoft JhengHei"/>
                <a:ea typeface="Microsoft JhengHei"/>
              </a:rPr>
              <a:t>學生</a:t>
            </a:r>
          </a:p>
        </p:txBody>
      </p:sp>
      <p:sp>
        <p:nvSpPr>
          <p:cNvPr id="53" name="內容版面配置區 2">
            <a:extLst>
              <a:ext uri="{FF2B5EF4-FFF2-40B4-BE49-F238E27FC236}">
                <a16:creationId xmlns:a16="http://schemas.microsoft.com/office/drawing/2014/main" id="{8A665240-2573-4819-BB9A-73AB36EE1BB5}"/>
              </a:ext>
            </a:extLst>
          </p:cNvPr>
          <p:cNvSpPr txBox="1">
            <a:spLocks/>
          </p:cNvSpPr>
          <p:nvPr/>
        </p:nvSpPr>
        <p:spPr>
          <a:xfrm>
            <a:off x="7911526" y="2606313"/>
            <a:ext cx="3284791" cy="16966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>
                <a:latin typeface="Microsoft JhengHei"/>
                <a:ea typeface="Microsoft JhengHei"/>
              </a:rPr>
              <a:t>預先登錄個人資料（可與註冊流程結合）</a:t>
            </a:r>
            <a:endParaRPr lang="en-US" altLang="zh-TW" sz="2000">
              <a:latin typeface="Microsoft JhengHei"/>
              <a:ea typeface="Microsoft JhengHei"/>
            </a:endParaRPr>
          </a:p>
          <a:p>
            <a:pPr marL="0" indent="0">
              <a:buNone/>
            </a:pPr>
            <a:r>
              <a:rPr lang="zh-TW" altLang="en-US" sz="2000">
                <a:latin typeface="Microsoft JhengHei"/>
                <a:ea typeface="Microsoft JhengHei"/>
              </a:rPr>
              <a:t>上下課點名</a:t>
            </a:r>
            <a:endParaRPr lang="en-US" altLang="zh-TW" sz="2000">
              <a:latin typeface="Microsoft JhengHei"/>
              <a:ea typeface="Microsoft JhengHei"/>
            </a:endParaRPr>
          </a:p>
          <a:p>
            <a:pPr marL="0" indent="0">
              <a:buNone/>
            </a:pPr>
            <a:r>
              <a:rPr lang="zh-TW" altLang="en-US" sz="2000">
                <a:latin typeface="Microsoft JhengHei"/>
                <a:ea typeface="Microsoft JhengHei"/>
              </a:rPr>
              <a:t>學期末確認個人出席狀況</a:t>
            </a:r>
            <a:endParaRPr lang="en-US" altLang="zh-TW" sz="2000">
              <a:latin typeface="Microsoft JhengHei"/>
              <a:ea typeface="Microsoft JhengHei"/>
            </a:endParaRPr>
          </a:p>
          <a:p>
            <a:pPr marL="0" indent="0">
              <a:buNone/>
            </a:pPr>
            <a:endParaRPr lang="zh-TW" altLang="en-US" sz="200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8E6E8144-9322-412F-905E-C3198CF8F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40" y="4805050"/>
            <a:ext cx="847837" cy="847837"/>
          </a:xfrm>
          <a:prstGeom prst="rect">
            <a:avLst/>
          </a:prstGeom>
        </p:spPr>
      </p:pic>
      <p:sp>
        <p:nvSpPr>
          <p:cNvPr id="55" name="內容版面配置區 2">
            <a:extLst>
              <a:ext uri="{FF2B5EF4-FFF2-40B4-BE49-F238E27FC236}">
                <a16:creationId xmlns:a16="http://schemas.microsoft.com/office/drawing/2014/main" id="{EE7DBB89-4027-4F46-920E-6EF4AAACE795}"/>
              </a:ext>
            </a:extLst>
          </p:cNvPr>
          <p:cNvSpPr txBox="1">
            <a:spLocks/>
          </p:cNvSpPr>
          <p:nvPr/>
        </p:nvSpPr>
        <p:spPr>
          <a:xfrm>
            <a:off x="7881130" y="4668841"/>
            <a:ext cx="3277566" cy="619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>
                <a:latin typeface="Microsoft JhengHei"/>
                <a:ea typeface="Microsoft JhengHei"/>
              </a:rPr>
              <a:t>教授、助教、系辦人員</a:t>
            </a:r>
          </a:p>
        </p:txBody>
      </p:sp>
      <p:sp>
        <p:nvSpPr>
          <p:cNvPr id="56" name="內容版面配置區 2">
            <a:extLst>
              <a:ext uri="{FF2B5EF4-FFF2-40B4-BE49-F238E27FC236}">
                <a16:creationId xmlns:a16="http://schemas.microsoft.com/office/drawing/2014/main" id="{58310F16-7E1B-4865-940D-F19FFA1E5A31}"/>
              </a:ext>
            </a:extLst>
          </p:cNvPr>
          <p:cNvSpPr txBox="1">
            <a:spLocks/>
          </p:cNvSpPr>
          <p:nvPr/>
        </p:nvSpPr>
        <p:spPr>
          <a:xfrm>
            <a:off x="7881130" y="5278893"/>
            <a:ext cx="3284791" cy="10478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>
                <a:latin typeface="Microsoft JhengHei"/>
                <a:ea typeface="Microsoft JhengHei"/>
              </a:rPr>
              <a:t>預先打開系統上下課點名</a:t>
            </a:r>
            <a:endParaRPr lang="en-US" altLang="zh-TW" sz="2000">
              <a:latin typeface="Microsoft JhengHei"/>
              <a:ea typeface="Microsoft JhengHei"/>
            </a:endParaRPr>
          </a:p>
          <a:p>
            <a:pPr marL="0" indent="0">
              <a:buNone/>
            </a:pPr>
            <a:r>
              <a:rPr lang="zh-TW" altLang="en-US" sz="2000">
                <a:latin typeface="Microsoft JhengHei"/>
                <a:ea typeface="Microsoft JhengHei"/>
              </a:rPr>
              <a:t>修改、確認資料</a:t>
            </a:r>
            <a:endParaRPr lang="en-US" altLang="zh-TW" sz="2000">
              <a:latin typeface="Microsoft JhengHei"/>
              <a:ea typeface="Microsoft JhengHei"/>
            </a:endParaRPr>
          </a:p>
          <a:p>
            <a:pPr marL="0" indent="0">
              <a:buNone/>
            </a:pPr>
            <a:endParaRPr lang="zh-TW" altLang="en-US" sz="2000"/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F6AF5960-A225-4DDD-AA10-F4151BF44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17" y="2196154"/>
            <a:ext cx="1019451" cy="10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99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E633EF-9FD7-4D10-B4E7-F947FB43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324383"/>
            <a:ext cx="10515600" cy="630555"/>
          </a:xfrm>
        </p:spPr>
        <p:txBody>
          <a:bodyPr>
            <a:normAutofit/>
          </a:bodyPr>
          <a:lstStyle/>
          <a:p>
            <a:r>
              <a:rPr lang="zh-TW" altLang="en-US" sz="3600" b="1"/>
              <a:t>使用情境－使用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98C658-A000-4D7D-B426-50100A92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82" y="1088420"/>
            <a:ext cx="3186143" cy="630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點名（缺席）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7BD828-741E-4744-A6F8-0BFA27D394D5}"/>
              </a:ext>
            </a:extLst>
          </p:cNvPr>
          <p:cNvSpPr/>
          <p:nvPr/>
        </p:nvSpPr>
        <p:spPr>
          <a:xfrm>
            <a:off x="1996438" y="1930400"/>
            <a:ext cx="3677920" cy="4511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7E4DE34-6696-4370-9978-27EC98A345BF}"/>
              </a:ext>
            </a:extLst>
          </p:cNvPr>
          <p:cNvSpPr/>
          <p:nvPr/>
        </p:nvSpPr>
        <p:spPr>
          <a:xfrm rot="10800000" flipH="1">
            <a:off x="1996438" y="2581898"/>
            <a:ext cx="426930" cy="455030"/>
          </a:xfrm>
          <a:custGeom>
            <a:avLst/>
            <a:gdLst>
              <a:gd name="connsiteX0" fmla="*/ 0 w 1693320"/>
              <a:gd name="connsiteY0" fmla="*/ 0 h 1804773"/>
              <a:gd name="connsiteX1" fmla="*/ 1692807 w 1693320"/>
              <a:gd name="connsiteY1" fmla="*/ 0 h 1804773"/>
              <a:gd name="connsiteX2" fmla="*/ 1693320 w 1693320"/>
              <a:gd name="connsiteY2" fmla="*/ 10160 h 1804773"/>
              <a:gd name="connsiteX3" fmla="*/ 77360 w 1693320"/>
              <a:gd name="connsiteY3" fmla="*/ 1800867 h 1804773"/>
              <a:gd name="connsiteX4" fmla="*/ 0 w 1693320"/>
              <a:gd name="connsiteY4" fmla="*/ 1804773 h 180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20" h="1804773">
                <a:moveTo>
                  <a:pt x="0" y="0"/>
                </a:moveTo>
                <a:lnTo>
                  <a:pt x="1692807" y="0"/>
                </a:lnTo>
                <a:lnTo>
                  <a:pt x="1693320" y="10160"/>
                </a:lnTo>
                <a:cubicBezTo>
                  <a:pt x="1693320" y="942141"/>
                  <a:pt x="985021" y="1708689"/>
                  <a:pt x="77360" y="1800867"/>
                </a:cubicBezTo>
                <a:lnTo>
                  <a:pt x="0" y="1804773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EE84FAB-F868-4687-A7F6-021CDD427F9D}"/>
              </a:ext>
            </a:extLst>
          </p:cNvPr>
          <p:cNvSpPr/>
          <p:nvPr/>
        </p:nvSpPr>
        <p:spPr>
          <a:xfrm rot="10800000" flipH="1">
            <a:off x="1996437" y="5390965"/>
            <a:ext cx="426930" cy="455030"/>
          </a:xfrm>
          <a:custGeom>
            <a:avLst/>
            <a:gdLst>
              <a:gd name="connsiteX0" fmla="*/ 0 w 1693320"/>
              <a:gd name="connsiteY0" fmla="*/ 0 h 1804773"/>
              <a:gd name="connsiteX1" fmla="*/ 1692807 w 1693320"/>
              <a:gd name="connsiteY1" fmla="*/ 0 h 1804773"/>
              <a:gd name="connsiteX2" fmla="*/ 1693320 w 1693320"/>
              <a:gd name="connsiteY2" fmla="*/ 10160 h 1804773"/>
              <a:gd name="connsiteX3" fmla="*/ 77360 w 1693320"/>
              <a:gd name="connsiteY3" fmla="*/ 1800867 h 1804773"/>
              <a:gd name="connsiteX4" fmla="*/ 0 w 1693320"/>
              <a:gd name="connsiteY4" fmla="*/ 1804773 h 180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20" h="1804773">
                <a:moveTo>
                  <a:pt x="0" y="0"/>
                </a:moveTo>
                <a:lnTo>
                  <a:pt x="1692807" y="0"/>
                </a:lnTo>
                <a:lnTo>
                  <a:pt x="1693320" y="10160"/>
                </a:lnTo>
                <a:cubicBezTo>
                  <a:pt x="1693320" y="942141"/>
                  <a:pt x="985021" y="1708689"/>
                  <a:pt x="77360" y="1800867"/>
                </a:cubicBezTo>
                <a:lnTo>
                  <a:pt x="0" y="1804773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3FBAEF6-DCD3-4385-8B19-5CA10A68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65" y="2123229"/>
            <a:ext cx="700189" cy="70018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5B6613-522D-4E65-898E-3279D6AEF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18" y="2628589"/>
            <a:ext cx="656287" cy="65628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5878221-1573-4064-AE63-9DBEE4DB2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316" y="2107406"/>
            <a:ext cx="656287" cy="65628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3D98430-4BAA-423F-A4D8-DCB92B030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64" y="4964496"/>
            <a:ext cx="700189" cy="70018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F1ADA96-F699-4C21-B04F-162D8A4EDF77}"/>
              </a:ext>
            </a:extLst>
          </p:cNvPr>
          <p:cNvSpPr/>
          <p:nvPr/>
        </p:nvSpPr>
        <p:spPr>
          <a:xfrm>
            <a:off x="3676479" y="3738027"/>
            <a:ext cx="1827388" cy="24845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Desk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語音泡泡: 橢圓形 22">
            <a:extLst>
              <a:ext uri="{FF2B5EF4-FFF2-40B4-BE49-F238E27FC236}">
                <a16:creationId xmlns:a16="http://schemas.microsoft.com/office/drawing/2014/main" id="{82EC343F-CA89-4360-AFD0-AA3B1B00B901}"/>
              </a:ext>
            </a:extLst>
          </p:cNvPr>
          <p:cNvSpPr/>
          <p:nvPr/>
        </p:nvSpPr>
        <p:spPr>
          <a:xfrm rot="10800000" flipV="1">
            <a:off x="2214541" y="4055350"/>
            <a:ext cx="1337478" cy="700189"/>
          </a:xfrm>
          <a:prstGeom prst="wedgeEllipseCallout">
            <a:avLst>
              <a:gd name="adj1" fmla="val 544"/>
              <a:gd name="adj2" fmla="val 7555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Absent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24" name="語音泡泡: 橢圓形 23">
            <a:extLst>
              <a:ext uri="{FF2B5EF4-FFF2-40B4-BE49-F238E27FC236}">
                <a16:creationId xmlns:a16="http://schemas.microsoft.com/office/drawing/2014/main" id="{9F2336E2-7995-4109-91E9-5CF09F677F27}"/>
              </a:ext>
            </a:extLst>
          </p:cNvPr>
          <p:cNvSpPr/>
          <p:nvPr/>
        </p:nvSpPr>
        <p:spPr>
          <a:xfrm rot="10800000" flipV="1">
            <a:off x="2276005" y="3069829"/>
            <a:ext cx="1337478" cy="700189"/>
          </a:xfrm>
          <a:prstGeom prst="wedgeEllipseCallout">
            <a:avLst>
              <a:gd name="adj1" fmla="val -220"/>
              <a:gd name="adj2" fmla="val -7534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Absent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ABE3070B-8CAC-4D75-91E2-0F1CFC494EE0}"/>
              </a:ext>
            </a:extLst>
          </p:cNvPr>
          <p:cNvSpPr txBox="1">
            <a:spLocks/>
          </p:cNvSpPr>
          <p:nvPr/>
        </p:nvSpPr>
        <p:spPr>
          <a:xfrm>
            <a:off x="6423764" y="1090754"/>
            <a:ext cx="2301240" cy="630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修改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E4B9BC0-4A28-4F90-9289-8CF4CAE83202}"/>
              </a:ext>
            </a:extLst>
          </p:cNvPr>
          <p:cNvSpPr/>
          <p:nvPr/>
        </p:nvSpPr>
        <p:spPr>
          <a:xfrm>
            <a:off x="7360920" y="1916347"/>
            <a:ext cx="3677920" cy="4511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F9B7764A-D584-47E1-BE9C-0A6AF5CC2551}"/>
              </a:ext>
            </a:extLst>
          </p:cNvPr>
          <p:cNvSpPr/>
          <p:nvPr/>
        </p:nvSpPr>
        <p:spPr>
          <a:xfrm rot="10800000" flipH="1">
            <a:off x="7360920" y="2567845"/>
            <a:ext cx="426930" cy="455030"/>
          </a:xfrm>
          <a:custGeom>
            <a:avLst/>
            <a:gdLst>
              <a:gd name="connsiteX0" fmla="*/ 0 w 1693320"/>
              <a:gd name="connsiteY0" fmla="*/ 0 h 1804773"/>
              <a:gd name="connsiteX1" fmla="*/ 1692807 w 1693320"/>
              <a:gd name="connsiteY1" fmla="*/ 0 h 1804773"/>
              <a:gd name="connsiteX2" fmla="*/ 1693320 w 1693320"/>
              <a:gd name="connsiteY2" fmla="*/ 10160 h 1804773"/>
              <a:gd name="connsiteX3" fmla="*/ 77360 w 1693320"/>
              <a:gd name="connsiteY3" fmla="*/ 1800867 h 1804773"/>
              <a:gd name="connsiteX4" fmla="*/ 0 w 1693320"/>
              <a:gd name="connsiteY4" fmla="*/ 1804773 h 180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20" h="1804773">
                <a:moveTo>
                  <a:pt x="0" y="0"/>
                </a:moveTo>
                <a:lnTo>
                  <a:pt x="1692807" y="0"/>
                </a:lnTo>
                <a:lnTo>
                  <a:pt x="1693320" y="10160"/>
                </a:lnTo>
                <a:cubicBezTo>
                  <a:pt x="1693320" y="942141"/>
                  <a:pt x="985021" y="1708689"/>
                  <a:pt x="77360" y="1800867"/>
                </a:cubicBezTo>
                <a:lnTo>
                  <a:pt x="0" y="1804773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7EDA2794-8EA6-49D0-A9D9-DE287BC5C38D}"/>
              </a:ext>
            </a:extLst>
          </p:cNvPr>
          <p:cNvSpPr/>
          <p:nvPr/>
        </p:nvSpPr>
        <p:spPr>
          <a:xfrm rot="10800000" flipH="1">
            <a:off x="7360919" y="5376912"/>
            <a:ext cx="426930" cy="455030"/>
          </a:xfrm>
          <a:custGeom>
            <a:avLst/>
            <a:gdLst>
              <a:gd name="connsiteX0" fmla="*/ 0 w 1693320"/>
              <a:gd name="connsiteY0" fmla="*/ 0 h 1804773"/>
              <a:gd name="connsiteX1" fmla="*/ 1692807 w 1693320"/>
              <a:gd name="connsiteY1" fmla="*/ 0 h 1804773"/>
              <a:gd name="connsiteX2" fmla="*/ 1693320 w 1693320"/>
              <a:gd name="connsiteY2" fmla="*/ 10160 h 1804773"/>
              <a:gd name="connsiteX3" fmla="*/ 77360 w 1693320"/>
              <a:gd name="connsiteY3" fmla="*/ 1800867 h 1804773"/>
              <a:gd name="connsiteX4" fmla="*/ 0 w 1693320"/>
              <a:gd name="connsiteY4" fmla="*/ 1804773 h 180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20" h="1804773">
                <a:moveTo>
                  <a:pt x="0" y="0"/>
                </a:moveTo>
                <a:lnTo>
                  <a:pt x="1692807" y="0"/>
                </a:lnTo>
                <a:lnTo>
                  <a:pt x="1693320" y="10160"/>
                </a:lnTo>
                <a:cubicBezTo>
                  <a:pt x="1693320" y="942141"/>
                  <a:pt x="985021" y="1708689"/>
                  <a:pt x="77360" y="1800867"/>
                </a:cubicBezTo>
                <a:lnTo>
                  <a:pt x="0" y="1804773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ACB1B06-330D-4626-A32B-24E4CF8C2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47" y="2109176"/>
            <a:ext cx="700189" cy="70018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AE46BFD-10E0-4CEB-86E9-CD1CF583D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17" y="2704511"/>
            <a:ext cx="656287" cy="65628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2036118-BA83-4401-B73A-6AD3C3595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56" y="2795360"/>
            <a:ext cx="656232" cy="656232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AFBC347-47B7-431E-91ED-3F876AF24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614" y="2114217"/>
            <a:ext cx="656287" cy="65628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CC47799-B1B2-4120-9B09-7D4524C6D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46" y="4950443"/>
            <a:ext cx="700189" cy="70018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E96DE75F-8974-4F0D-ABF5-EAB91DB73A81}"/>
              </a:ext>
            </a:extLst>
          </p:cNvPr>
          <p:cNvSpPr/>
          <p:nvPr/>
        </p:nvSpPr>
        <p:spPr>
          <a:xfrm>
            <a:off x="9040961" y="3723974"/>
            <a:ext cx="1827388" cy="24845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Desk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語音泡泡: 橢圓形 35">
            <a:extLst>
              <a:ext uri="{FF2B5EF4-FFF2-40B4-BE49-F238E27FC236}">
                <a16:creationId xmlns:a16="http://schemas.microsoft.com/office/drawing/2014/main" id="{7F5DA5D1-88F6-4CF4-887E-3C1CCB11BCD7}"/>
              </a:ext>
            </a:extLst>
          </p:cNvPr>
          <p:cNvSpPr/>
          <p:nvPr/>
        </p:nvSpPr>
        <p:spPr>
          <a:xfrm rot="10800000" flipV="1">
            <a:off x="10491668" y="1970991"/>
            <a:ext cx="1330750" cy="700189"/>
          </a:xfrm>
          <a:prstGeom prst="wedgeEllipseCallout">
            <a:avLst>
              <a:gd name="adj1" fmla="val 46353"/>
              <a:gd name="adj2" fmla="val 625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Excel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語音泡泡: 橢圓形 37">
            <a:extLst>
              <a:ext uri="{FF2B5EF4-FFF2-40B4-BE49-F238E27FC236}">
                <a16:creationId xmlns:a16="http://schemas.microsoft.com/office/drawing/2014/main" id="{36AA746F-2359-42DC-B2A9-DCAF11A2EE0F}"/>
              </a:ext>
            </a:extLst>
          </p:cNvPr>
          <p:cNvSpPr/>
          <p:nvPr/>
        </p:nvSpPr>
        <p:spPr>
          <a:xfrm rot="10800000" flipV="1">
            <a:off x="3729924" y="3434648"/>
            <a:ext cx="1337479" cy="700189"/>
          </a:xfrm>
          <a:prstGeom prst="wedgeEllipseCallout">
            <a:avLst>
              <a:gd name="adj1" fmla="val -17780"/>
              <a:gd name="adj2" fmla="val -7099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Absent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39" name="語音泡泡: 橢圓形 38">
            <a:extLst>
              <a:ext uri="{FF2B5EF4-FFF2-40B4-BE49-F238E27FC236}">
                <a16:creationId xmlns:a16="http://schemas.microsoft.com/office/drawing/2014/main" id="{C215552A-150E-4112-BB00-786F3C3AC9D3}"/>
              </a:ext>
            </a:extLst>
          </p:cNvPr>
          <p:cNvSpPr/>
          <p:nvPr/>
        </p:nvSpPr>
        <p:spPr>
          <a:xfrm rot="10800000" flipV="1">
            <a:off x="7507091" y="4080644"/>
            <a:ext cx="1337478" cy="700189"/>
          </a:xfrm>
          <a:prstGeom prst="wedgeEllipseCallout">
            <a:avLst>
              <a:gd name="adj1" fmla="val 544"/>
              <a:gd name="adj2" fmla="val 7555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Get</a:t>
            </a:r>
          </a:p>
          <a:p>
            <a:pPr algn="ctr"/>
            <a:r>
              <a:rPr lang="en-US" altLang="zh-TW">
                <a:solidFill>
                  <a:schemeClr val="accent2"/>
                </a:solidFill>
              </a:rPr>
              <a:t>Data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40" name="語音泡泡: 橢圓形 39">
            <a:extLst>
              <a:ext uri="{FF2B5EF4-FFF2-40B4-BE49-F238E27FC236}">
                <a16:creationId xmlns:a16="http://schemas.microsoft.com/office/drawing/2014/main" id="{0A3403DC-9E86-4454-B387-91E86DE0979D}"/>
              </a:ext>
            </a:extLst>
          </p:cNvPr>
          <p:cNvSpPr/>
          <p:nvPr/>
        </p:nvSpPr>
        <p:spPr>
          <a:xfrm rot="10800000" flipV="1">
            <a:off x="7507091" y="3036929"/>
            <a:ext cx="1337478" cy="700189"/>
          </a:xfrm>
          <a:prstGeom prst="wedgeEllipseCallout">
            <a:avLst>
              <a:gd name="adj1" fmla="val -220"/>
              <a:gd name="adj2" fmla="val -7534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Get</a:t>
            </a:r>
          </a:p>
          <a:p>
            <a:pPr algn="ctr"/>
            <a:r>
              <a:rPr lang="en-US" altLang="zh-TW">
                <a:solidFill>
                  <a:schemeClr val="accent2"/>
                </a:solidFill>
              </a:rPr>
              <a:t>Data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7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  <p:bldP spid="9" grpId="0" animBg="1"/>
      <p:bldP spid="20" grpId="0" animBg="1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35" grpId="0" animBg="1"/>
      <p:bldP spid="36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E633EF-9FD7-4D10-B4E7-F947FB43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324383"/>
            <a:ext cx="10515600" cy="630555"/>
          </a:xfrm>
        </p:spPr>
        <p:txBody>
          <a:bodyPr>
            <a:normAutofit/>
          </a:bodyPr>
          <a:lstStyle/>
          <a:p>
            <a:r>
              <a:rPr lang="zh-TW" altLang="en-US" sz="3600" b="1">
                <a:latin typeface="Microsoft JhengHei"/>
                <a:ea typeface="Microsoft JhengHei"/>
              </a:rPr>
              <a:t>使用情境－使用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98C658-A000-4D7D-B426-50100A92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82" y="1088420"/>
            <a:ext cx="3489304" cy="630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</a:rPr>
              <a:t>點名（準時）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7BD828-741E-4744-A6F8-0BFA27D394D5}"/>
              </a:ext>
            </a:extLst>
          </p:cNvPr>
          <p:cNvSpPr/>
          <p:nvPr/>
        </p:nvSpPr>
        <p:spPr>
          <a:xfrm>
            <a:off x="1996438" y="1930400"/>
            <a:ext cx="3677920" cy="4511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7E4DE34-6696-4370-9978-27EC98A345BF}"/>
              </a:ext>
            </a:extLst>
          </p:cNvPr>
          <p:cNvSpPr/>
          <p:nvPr/>
        </p:nvSpPr>
        <p:spPr>
          <a:xfrm rot="10800000" flipH="1">
            <a:off x="1996438" y="2581898"/>
            <a:ext cx="426930" cy="455030"/>
          </a:xfrm>
          <a:custGeom>
            <a:avLst/>
            <a:gdLst>
              <a:gd name="connsiteX0" fmla="*/ 0 w 1693320"/>
              <a:gd name="connsiteY0" fmla="*/ 0 h 1804773"/>
              <a:gd name="connsiteX1" fmla="*/ 1692807 w 1693320"/>
              <a:gd name="connsiteY1" fmla="*/ 0 h 1804773"/>
              <a:gd name="connsiteX2" fmla="*/ 1693320 w 1693320"/>
              <a:gd name="connsiteY2" fmla="*/ 10160 h 1804773"/>
              <a:gd name="connsiteX3" fmla="*/ 77360 w 1693320"/>
              <a:gd name="connsiteY3" fmla="*/ 1800867 h 1804773"/>
              <a:gd name="connsiteX4" fmla="*/ 0 w 1693320"/>
              <a:gd name="connsiteY4" fmla="*/ 1804773 h 180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20" h="1804773">
                <a:moveTo>
                  <a:pt x="0" y="0"/>
                </a:moveTo>
                <a:lnTo>
                  <a:pt x="1692807" y="0"/>
                </a:lnTo>
                <a:lnTo>
                  <a:pt x="1693320" y="10160"/>
                </a:lnTo>
                <a:cubicBezTo>
                  <a:pt x="1693320" y="942141"/>
                  <a:pt x="985021" y="1708689"/>
                  <a:pt x="77360" y="1800867"/>
                </a:cubicBezTo>
                <a:lnTo>
                  <a:pt x="0" y="1804773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EE84FAB-F868-4687-A7F6-021CDD427F9D}"/>
              </a:ext>
            </a:extLst>
          </p:cNvPr>
          <p:cNvSpPr/>
          <p:nvPr/>
        </p:nvSpPr>
        <p:spPr>
          <a:xfrm rot="10800000" flipH="1">
            <a:off x="1996437" y="5390965"/>
            <a:ext cx="426930" cy="455030"/>
          </a:xfrm>
          <a:custGeom>
            <a:avLst/>
            <a:gdLst>
              <a:gd name="connsiteX0" fmla="*/ 0 w 1693320"/>
              <a:gd name="connsiteY0" fmla="*/ 0 h 1804773"/>
              <a:gd name="connsiteX1" fmla="*/ 1692807 w 1693320"/>
              <a:gd name="connsiteY1" fmla="*/ 0 h 1804773"/>
              <a:gd name="connsiteX2" fmla="*/ 1693320 w 1693320"/>
              <a:gd name="connsiteY2" fmla="*/ 10160 h 1804773"/>
              <a:gd name="connsiteX3" fmla="*/ 77360 w 1693320"/>
              <a:gd name="connsiteY3" fmla="*/ 1800867 h 1804773"/>
              <a:gd name="connsiteX4" fmla="*/ 0 w 1693320"/>
              <a:gd name="connsiteY4" fmla="*/ 1804773 h 180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20" h="1804773">
                <a:moveTo>
                  <a:pt x="0" y="0"/>
                </a:moveTo>
                <a:lnTo>
                  <a:pt x="1692807" y="0"/>
                </a:lnTo>
                <a:lnTo>
                  <a:pt x="1693320" y="10160"/>
                </a:lnTo>
                <a:cubicBezTo>
                  <a:pt x="1693320" y="942141"/>
                  <a:pt x="985021" y="1708689"/>
                  <a:pt x="77360" y="1800867"/>
                </a:cubicBezTo>
                <a:lnTo>
                  <a:pt x="0" y="1804773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3FBAEF6-DCD3-4385-8B19-5CA10A68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65" y="2123229"/>
            <a:ext cx="700189" cy="70018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5B6613-522D-4E65-898E-3279D6AEF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18" y="2628589"/>
            <a:ext cx="656287" cy="65628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B2730A8-61D8-4A1B-91B9-B5E920467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09" y="2323126"/>
            <a:ext cx="695533" cy="69553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5878221-1573-4064-AE63-9DBEE4DB2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316" y="2107406"/>
            <a:ext cx="656287" cy="65628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3D98430-4BAA-423F-A4D8-DCB92B030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64" y="4964496"/>
            <a:ext cx="700189" cy="70018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E13CDDC-89C9-4138-96CD-5F92C98BE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52" y="5314590"/>
            <a:ext cx="695533" cy="69553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F1ADA96-F699-4C21-B04F-162D8A4EDF77}"/>
              </a:ext>
            </a:extLst>
          </p:cNvPr>
          <p:cNvSpPr/>
          <p:nvPr/>
        </p:nvSpPr>
        <p:spPr>
          <a:xfrm>
            <a:off x="3676479" y="3738027"/>
            <a:ext cx="1827388" cy="24845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Desk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語音泡泡: 橢圓形 22">
            <a:extLst>
              <a:ext uri="{FF2B5EF4-FFF2-40B4-BE49-F238E27FC236}">
                <a16:creationId xmlns:a16="http://schemas.microsoft.com/office/drawing/2014/main" id="{82EC343F-CA89-4360-AFD0-AA3B1B00B901}"/>
              </a:ext>
            </a:extLst>
          </p:cNvPr>
          <p:cNvSpPr/>
          <p:nvPr/>
        </p:nvSpPr>
        <p:spPr>
          <a:xfrm rot="10800000" flipV="1">
            <a:off x="2221269" y="4055350"/>
            <a:ext cx="1330750" cy="700189"/>
          </a:xfrm>
          <a:prstGeom prst="wedgeEllipseCallout">
            <a:avLst>
              <a:gd name="adj1" fmla="val 544"/>
              <a:gd name="adj2" fmla="val 7555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On-time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24" name="語音泡泡: 橢圓形 23">
            <a:extLst>
              <a:ext uri="{FF2B5EF4-FFF2-40B4-BE49-F238E27FC236}">
                <a16:creationId xmlns:a16="http://schemas.microsoft.com/office/drawing/2014/main" id="{9F2336E2-7995-4109-91E9-5CF09F677F27}"/>
              </a:ext>
            </a:extLst>
          </p:cNvPr>
          <p:cNvSpPr/>
          <p:nvPr/>
        </p:nvSpPr>
        <p:spPr>
          <a:xfrm rot="10800000" flipV="1">
            <a:off x="2276005" y="3069829"/>
            <a:ext cx="1330750" cy="700189"/>
          </a:xfrm>
          <a:prstGeom prst="wedgeEllipseCallout">
            <a:avLst>
              <a:gd name="adj1" fmla="val -220"/>
              <a:gd name="adj2" fmla="val -7534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On-time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ABE3070B-8CAC-4D75-91E2-0F1CFC494EE0}"/>
              </a:ext>
            </a:extLst>
          </p:cNvPr>
          <p:cNvSpPr txBox="1">
            <a:spLocks/>
          </p:cNvSpPr>
          <p:nvPr/>
        </p:nvSpPr>
        <p:spPr>
          <a:xfrm>
            <a:off x="6423764" y="1090754"/>
            <a:ext cx="3038659" cy="63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latin typeface="Microsoft JhengHei"/>
                <a:ea typeface="Microsoft JhengHei"/>
              </a:rPr>
              <a:t>點名（遲到）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E4B9BC0-4A28-4F90-9289-8CF4CAE83202}"/>
              </a:ext>
            </a:extLst>
          </p:cNvPr>
          <p:cNvSpPr/>
          <p:nvPr/>
        </p:nvSpPr>
        <p:spPr>
          <a:xfrm>
            <a:off x="7360920" y="1916347"/>
            <a:ext cx="3677920" cy="4511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F9B7764A-D584-47E1-BE9C-0A6AF5CC2551}"/>
              </a:ext>
            </a:extLst>
          </p:cNvPr>
          <p:cNvSpPr/>
          <p:nvPr/>
        </p:nvSpPr>
        <p:spPr>
          <a:xfrm rot="10800000" flipH="1">
            <a:off x="7360920" y="2567845"/>
            <a:ext cx="426930" cy="455030"/>
          </a:xfrm>
          <a:custGeom>
            <a:avLst/>
            <a:gdLst>
              <a:gd name="connsiteX0" fmla="*/ 0 w 1693320"/>
              <a:gd name="connsiteY0" fmla="*/ 0 h 1804773"/>
              <a:gd name="connsiteX1" fmla="*/ 1692807 w 1693320"/>
              <a:gd name="connsiteY1" fmla="*/ 0 h 1804773"/>
              <a:gd name="connsiteX2" fmla="*/ 1693320 w 1693320"/>
              <a:gd name="connsiteY2" fmla="*/ 10160 h 1804773"/>
              <a:gd name="connsiteX3" fmla="*/ 77360 w 1693320"/>
              <a:gd name="connsiteY3" fmla="*/ 1800867 h 1804773"/>
              <a:gd name="connsiteX4" fmla="*/ 0 w 1693320"/>
              <a:gd name="connsiteY4" fmla="*/ 1804773 h 180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20" h="1804773">
                <a:moveTo>
                  <a:pt x="0" y="0"/>
                </a:moveTo>
                <a:lnTo>
                  <a:pt x="1692807" y="0"/>
                </a:lnTo>
                <a:lnTo>
                  <a:pt x="1693320" y="10160"/>
                </a:lnTo>
                <a:cubicBezTo>
                  <a:pt x="1693320" y="942141"/>
                  <a:pt x="985021" y="1708689"/>
                  <a:pt x="77360" y="1800867"/>
                </a:cubicBezTo>
                <a:lnTo>
                  <a:pt x="0" y="1804773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7EDA2794-8EA6-49D0-A9D9-DE287BC5C38D}"/>
              </a:ext>
            </a:extLst>
          </p:cNvPr>
          <p:cNvSpPr/>
          <p:nvPr/>
        </p:nvSpPr>
        <p:spPr>
          <a:xfrm rot="10800000" flipH="1">
            <a:off x="7360919" y="5376912"/>
            <a:ext cx="426930" cy="455030"/>
          </a:xfrm>
          <a:custGeom>
            <a:avLst/>
            <a:gdLst>
              <a:gd name="connsiteX0" fmla="*/ 0 w 1693320"/>
              <a:gd name="connsiteY0" fmla="*/ 0 h 1804773"/>
              <a:gd name="connsiteX1" fmla="*/ 1692807 w 1693320"/>
              <a:gd name="connsiteY1" fmla="*/ 0 h 1804773"/>
              <a:gd name="connsiteX2" fmla="*/ 1693320 w 1693320"/>
              <a:gd name="connsiteY2" fmla="*/ 10160 h 1804773"/>
              <a:gd name="connsiteX3" fmla="*/ 77360 w 1693320"/>
              <a:gd name="connsiteY3" fmla="*/ 1800867 h 1804773"/>
              <a:gd name="connsiteX4" fmla="*/ 0 w 1693320"/>
              <a:gd name="connsiteY4" fmla="*/ 1804773 h 180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320" h="1804773">
                <a:moveTo>
                  <a:pt x="0" y="0"/>
                </a:moveTo>
                <a:lnTo>
                  <a:pt x="1692807" y="0"/>
                </a:lnTo>
                <a:lnTo>
                  <a:pt x="1693320" y="10160"/>
                </a:lnTo>
                <a:cubicBezTo>
                  <a:pt x="1693320" y="942141"/>
                  <a:pt x="985021" y="1708689"/>
                  <a:pt x="77360" y="1800867"/>
                </a:cubicBezTo>
                <a:lnTo>
                  <a:pt x="0" y="1804773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ACB1B06-330D-4626-A32B-24E4CF8C2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47" y="2109176"/>
            <a:ext cx="700189" cy="70018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AE46BFD-10E0-4CEB-86E9-CD1CF583D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00" y="2614536"/>
            <a:ext cx="656287" cy="65628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2036118-BA83-4401-B73A-6AD3C3595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391" y="2309073"/>
            <a:ext cx="695533" cy="69553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AFBC347-47B7-431E-91ED-3F876AF24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798" y="2093353"/>
            <a:ext cx="656287" cy="65628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CC47799-B1B2-4120-9B09-7D4524C6D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46" y="4950443"/>
            <a:ext cx="700189" cy="700189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F1D70D8-D34B-4C57-A107-A441F3C4F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34" y="5300537"/>
            <a:ext cx="695533" cy="695533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E96DE75F-8974-4F0D-ABF5-EAB91DB73A81}"/>
              </a:ext>
            </a:extLst>
          </p:cNvPr>
          <p:cNvSpPr/>
          <p:nvPr/>
        </p:nvSpPr>
        <p:spPr>
          <a:xfrm>
            <a:off x="9040961" y="3723974"/>
            <a:ext cx="1827388" cy="24845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Desk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語音泡泡: 橢圓形 35">
            <a:extLst>
              <a:ext uri="{FF2B5EF4-FFF2-40B4-BE49-F238E27FC236}">
                <a16:creationId xmlns:a16="http://schemas.microsoft.com/office/drawing/2014/main" id="{7F5DA5D1-88F6-4CF4-887E-3C1CCB11BCD7}"/>
              </a:ext>
            </a:extLst>
          </p:cNvPr>
          <p:cNvSpPr/>
          <p:nvPr/>
        </p:nvSpPr>
        <p:spPr>
          <a:xfrm rot="10800000" flipV="1">
            <a:off x="7585751" y="4041297"/>
            <a:ext cx="1330750" cy="700189"/>
          </a:xfrm>
          <a:prstGeom prst="wedgeEllipseCallout">
            <a:avLst>
              <a:gd name="adj1" fmla="val 544"/>
              <a:gd name="adj2" fmla="val 7555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Late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37" name="語音泡泡: 橢圓形 36">
            <a:extLst>
              <a:ext uri="{FF2B5EF4-FFF2-40B4-BE49-F238E27FC236}">
                <a16:creationId xmlns:a16="http://schemas.microsoft.com/office/drawing/2014/main" id="{54B211F7-AB5B-478D-82D5-460A50064E7E}"/>
              </a:ext>
            </a:extLst>
          </p:cNvPr>
          <p:cNvSpPr/>
          <p:nvPr/>
        </p:nvSpPr>
        <p:spPr>
          <a:xfrm rot="10800000" flipV="1">
            <a:off x="7640487" y="3055776"/>
            <a:ext cx="1330750" cy="700189"/>
          </a:xfrm>
          <a:prstGeom prst="wedgeEllipseCallout">
            <a:avLst>
              <a:gd name="adj1" fmla="val -220"/>
              <a:gd name="adj2" fmla="val -75349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Late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38" name="語音泡泡: 橢圓形 37">
            <a:extLst>
              <a:ext uri="{FF2B5EF4-FFF2-40B4-BE49-F238E27FC236}">
                <a16:creationId xmlns:a16="http://schemas.microsoft.com/office/drawing/2014/main" id="{222A4571-9DAC-405D-8AA2-506481823A0D}"/>
              </a:ext>
            </a:extLst>
          </p:cNvPr>
          <p:cNvSpPr/>
          <p:nvPr/>
        </p:nvSpPr>
        <p:spPr>
          <a:xfrm rot="10800000" flipV="1">
            <a:off x="9196068" y="3465860"/>
            <a:ext cx="1330750" cy="700189"/>
          </a:xfrm>
          <a:prstGeom prst="wedgeEllipseCallout">
            <a:avLst>
              <a:gd name="adj1" fmla="val -17780"/>
              <a:gd name="adj2" fmla="val -7099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Late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39" name="語音泡泡: 橢圓形 38">
            <a:extLst>
              <a:ext uri="{FF2B5EF4-FFF2-40B4-BE49-F238E27FC236}">
                <a16:creationId xmlns:a16="http://schemas.microsoft.com/office/drawing/2014/main" id="{C882C301-5831-4BF8-A0E3-4B13D59F1873}"/>
              </a:ext>
            </a:extLst>
          </p:cNvPr>
          <p:cNvSpPr/>
          <p:nvPr/>
        </p:nvSpPr>
        <p:spPr>
          <a:xfrm rot="10800000" flipV="1">
            <a:off x="3729925" y="3434648"/>
            <a:ext cx="1330750" cy="700189"/>
          </a:xfrm>
          <a:prstGeom prst="wedgeEllipseCallout">
            <a:avLst>
              <a:gd name="adj1" fmla="val -17780"/>
              <a:gd name="adj2" fmla="val -7099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2"/>
                </a:solidFill>
              </a:rPr>
              <a:t>On-time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9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7" grpId="0" animBg="1"/>
      <p:bldP spid="9" grpId="0" animBg="1"/>
      <p:bldP spid="20" grpId="0" animBg="1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FEEB8-2D53-B350-24EB-DBFCF79C9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D41EC-B63D-D7E3-24C0-B638E21D2446}"/>
              </a:ext>
            </a:extLst>
          </p:cNvPr>
          <p:cNvSpPr txBox="1">
            <a:spLocks/>
          </p:cNvSpPr>
          <p:nvPr/>
        </p:nvSpPr>
        <p:spPr>
          <a:xfrm>
            <a:off x="1478541" y="3854449"/>
            <a:ext cx="93926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3600" b="1">
                <a:latin typeface="Microsoft JhengHei"/>
                <a:ea typeface="Microsoft JhengHei"/>
              </a:rPr>
              <a:t>成果影片</a:t>
            </a:r>
          </a:p>
        </p:txBody>
      </p:sp>
      <p:pic>
        <p:nvPicPr>
          <p:cNvPr id="3" name="圖片 2" descr="未來的系統架構– CIO Taiwan">
            <a:extLst>
              <a:ext uri="{FF2B5EF4-FFF2-40B4-BE49-F238E27FC236}">
                <a16:creationId xmlns:a16="http://schemas.microsoft.com/office/drawing/2014/main" id="{F00698B9-D7C4-05B5-2C60-BCCA972E9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54" b="1727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249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0110_090939">
            <a:hlinkClick r:id="" action="ppaction://media"/>
            <a:extLst>
              <a:ext uri="{FF2B5EF4-FFF2-40B4-BE49-F238E27FC236}">
                <a16:creationId xmlns:a16="http://schemas.microsoft.com/office/drawing/2014/main" id="{A0B996FA-22F8-226C-37E6-E35FB7151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38" y="-2459"/>
            <a:ext cx="12195277" cy="68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4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3713" y="346075"/>
            <a:ext cx="11204575" cy="6165849"/>
            <a:chOff x="0" y="0"/>
            <a:chExt cx="22409150" cy="12331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09150" cy="12331700"/>
            </a:xfrm>
            <a:custGeom>
              <a:avLst/>
              <a:gdLst/>
              <a:ahLst/>
              <a:cxnLst/>
              <a:rect l="l" t="t" r="r" b="b"/>
              <a:pathLst>
                <a:path w="22409150" h="12331700">
                  <a:moveTo>
                    <a:pt x="44450" y="0"/>
                  </a:moveTo>
                  <a:lnTo>
                    <a:pt x="22364700" y="0"/>
                  </a:lnTo>
                  <a:cubicBezTo>
                    <a:pt x="22389212" y="0"/>
                    <a:pt x="22409150" y="19939"/>
                    <a:pt x="22409150" y="44450"/>
                  </a:cubicBezTo>
                  <a:lnTo>
                    <a:pt x="22409150" y="12287250"/>
                  </a:lnTo>
                  <a:cubicBezTo>
                    <a:pt x="22409150" y="12311761"/>
                    <a:pt x="22389212" y="12331700"/>
                    <a:pt x="22364700" y="12331700"/>
                  </a:cubicBezTo>
                  <a:lnTo>
                    <a:pt x="44450" y="12331700"/>
                  </a:lnTo>
                  <a:cubicBezTo>
                    <a:pt x="19939" y="12331700"/>
                    <a:pt x="0" y="12311761"/>
                    <a:pt x="0" y="12287250"/>
                  </a:cubicBezTo>
                  <a:lnTo>
                    <a:pt x="0" y="44450"/>
                  </a:lnTo>
                  <a:cubicBezTo>
                    <a:pt x="0" y="19939"/>
                    <a:pt x="19939" y="0"/>
                    <a:pt x="44450" y="0"/>
                  </a:cubicBezTo>
                  <a:moveTo>
                    <a:pt x="44450" y="88900"/>
                  </a:moveTo>
                  <a:lnTo>
                    <a:pt x="44450" y="44450"/>
                  </a:lnTo>
                  <a:lnTo>
                    <a:pt x="88900" y="44450"/>
                  </a:lnTo>
                  <a:lnTo>
                    <a:pt x="88900" y="12287250"/>
                  </a:lnTo>
                  <a:lnTo>
                    <a:pt x="44450" y="12287250"/>
                  </a:lnTo>
                  <a:lnTo>
                    <a:pt x="44450" y="12242800"/>
                  </a:lnTo>
                  <a:lnTo>
                    <a:pt x="22364700" y="12242800"/>
                  </a:lnTo>
                  <a:lnTo>
                    <a:pt x="22364700" y="12287250"/>
                  </a:lnTo>
                  <a:lnTo>
                    <a:pt x="22320250" y="12287250"/>
                  </a:lnTo>
                  <a:lnTo>
                    <a:pt x="22320250" y="44450"/>
                  </a:lnTo>
                  <a:lnTo>
                    <a:pt x="22364700" y="44450"/>
                  </a:lnTo>
                  <a:lnTo>
                    <a:pt x="22364700" y="88900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1F4838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04680" y="1491559"/>
            <a:ext cx="1343230" cy="2845980"/>
            <a:chOff x="0" y="0"/>
            <a:chExt cx="2686460" cy="5691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86431" cy="5692013"/>
            </a:xfrm>
            <a:custGeom>
              <a:avLst/>
              <a:gdLst/>
              <a:ahLst/>
              <a:cxnLst/>
              <a:rect l="l" t="t" r="r" b="b"/>
              <a:pathLst>
                <a:path w="2686431" h="5692013">
                  <a:moveTo>
                    <a:pt x="0" y="0"/>
                  </a:moveTo>
                  <a:lnTo>
                    <a:pt x="2686431" y="0"/>
                  </a:lnTo>
                  <a:lnTo>
                    <a:pt x="2686431" y="5692013"/>
                  </a:lnTo>
                  <a:lnTo>
                    <a:pt x="0" y="5692013"/>
                  </a:lnTo>
                  <a:close/>
                </a:path>
              </a:pathLst>
            </a:custGeom>
            <a:solidFill>
              <a:srgbClr val="265744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8478206" y="3125362"/>
            <a:ext cx="1604153" cy="4755341"/>
            <a:chOff x="0" y="0"/>
            <a:chExt cx="3208306" cy="9510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8274" cy="9510742"/>
            </a:xfrm>
            <a:custGeom>
              <a:avLst/>
              <a:gdLst/>
              <a:ahLst/>
              <a:cxnLst/>
              <a:rect l="l" t="t" r="r" b="b"/>
              <a:pathLst>
                <a:path w="3208274" h="9510742">
                  <a:moveTo>
                    <a:pt x="0" y="0"/>
                  </a:moveTo>
                  <a:lnTo>
                    <a:pt x="3208274" y="0"/>
                  </a:lnTo>
                  <a:lnTo>
                    <a:pt x="3208274" y="9510742"/>
                  </a:lnTo>
                  <a:lnTo>
                    <a:pt x="0" y="9510742"/>
                  </a:lnTo>
                  <a:close/>
                </a:path>
              </a:pathLst>
            </a:custGeom>
            <a:solidFill>
              <a:srgbClr val="7B9D8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11406" y="4519788"/>
            <a:ext cx="433672" cy="433672"/>
            <a:chOff x="0" y="0"/>
            <a:chExt cx="867344" cy="8673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265744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59459" y="1290952"/>
            <a:ext cx="433672" cy="433672"/>
            <a:chOff x="0" y="0"/>
            <a:chExt cx="867344" cy="8673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ADB1B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66700" y="2353012"/>
            <a:ext cx="565927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zh-CN" altLang="en-US" sz="6000" spc="130">
                <a:solidFill>
                  <a:srgbClr val="1F4838"/>
                </a:solidFill>
                <a:ea typeface="思源黑体-粗体 Medium"/>
              </a:rPr>
              <a:t>感謝大家</a:t>
            </a:r>
            <a:endParaRPr lang="en-US" sz="6000" spc="130">
              <a:solidFill>
                <a:srgbClr val="1F4838"/>
              </a:solidFill>
              <a:ea typeface="思源黑体-粗体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6700" y="3338940"/>
            <a:ext cx="56481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43">
                <a:solidFill>
                  <a:srgbClr val="A6A6A6"/>
                </a:solidFill>
                <a:latin typeface="Times New Roman"/>
                <a:cs typeface="Times New Roman"/>
              </a:rPr>
              <a:t>THANKS FOR WHATCHING AND </a:t>
            </a:r>
            <a:r>
              <a:rPr lang="en-US" altLang="zh-CN" sz="2000" spc="43">
                <a:solidFill>
                  <a:srgbClr val="A6A6A6"/>
                </a:solidFill>
                <a:latin typeface="Times New Roman"/>
                <a:cs typeface="Times New Roman"/>
              </a:rPr>
              <a:t>LISTENING</a:t>
            </a:r>
            <a:endParaRPr lang="en-US" sz="2000" spc="43">
              <a:solidFill>
                <a:srgbClr val="A6A6A6"/>
              </a:solidFill>
              <a:latin typeface="Times New Roman"/>
              <a:cs typeface="Times New Roman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E4CC109-EECF-879F-1683-4F808AC5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52" y="1491559"/>
            <a:ext cx="3294454" cy="28213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034627" y="1314409"/>
            <a:ext cx="433672" cy="433672"/>
            <a:chOff x="0" y="0"/>
            <a:chExt cx="867344" cy="867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5D786F"/>
            </a:solid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57C559-FA63-844C-2936-6946EA5ABF3C}"/>
              </a:ext>
            </a:extLst>
          </p:cNvPr>
          <p:cNvSpPr/>
          <p:nvPr/>
        </p:nvSpPr>
        <p:spPr>
          <a:xfrm>
            <a:off x="325243" y="157976"/>
            <a:ext cx="11615854" cy="65420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1A0E791-06AA-695F-A608-D60EF98FE0EB}"/>
              </a:ext>
            </a:extLst>
          </p:cNvPr>
          <p:cNvSpPr/>
          <p:nvPr/>
        </p:nvSpPr>
        <p:spPr>
          <a:xfrm>
            <a:off x="517407" y="329259"/>
            <a:ext cx="11232444" cy="61900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AB3EBEC9-7BB8-CD7C-9088-CD4C7F7C2D44}"/>
              </a:ext>
            </a:extLst>
          </p:cNvPr>
          <p:cNvGrpSpPr/>
          <p:nvPr/>
        </p:nvGrpSpPr>
        <p:grpSpPr>
          <a:xfrm>
            <a:off x="1159750" y="4451916"/>
            <a:ext cx="2602313" cy="1295041"/>
            <a:chOff x="2665164" y="4469141"/>
            <a:chExt cx="1725324" cy="858320"/>
          </a:xfrm>
        </p:grpSpPr>
        <p:pic>
          <p:nvPicPr>
            <p:cNvPr id="77" name="图片 22" descr="图标&#10;&#10;描述已自动生成">
              <a:extLst>
                <a:ext uri="{FF2B5EF4-FFF2-40B4-BE49-F238E27FC236}">
                  <a16:creationId xmlns:a16="http://schemas.microsoft.com/office/drawing/2014/main" id="{6AC77C34-E4F3-5AEA-CAFD-35411129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164" y="4469141"/>
              <a:ext cx="647801" cy="647801"/>
            </a:xfrm>
            <a:prstGeom prst="rect">
              <a:avLst/>
            </a:prstGeom>
          </p:spPr>
        </p:pic>
        <p:sp>
          <p:nvSpPr>
            <p:cNvPr id="78" name="文本框 23">
              <a:extLst>
                <a:ext uri="{FF2B5EF4-FFF2-40B4-BE49-F238E27FC236}">
                  <a16:creationId xmlns:a16="http://schemas.microsoft.com/office/drawing/2014/main" id="{0672F16B-F4FA-E424-C920-E29AE10E0475}"/>
                </a:ext>
              </a:extLst>
            </p:cNvPr>
            <p:cNvSpPr txBox="1"/>
            <p:nvPr/>
          </p:nvSpPr>
          <p:spPr>
            <a:xfrm>
              <a:off x="2803121" y="5123475"/>
              <a:ext cx="365760" cy="203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學生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79" name="箭头: 右 24">
              <a:extLst>
                <a:ext uri="{FF2B5EF4-FFF2-40B4-BE49-F238E27FC236}">
                  <a16:creationId xmlns:a16="http://schemas.microsoft.com/office/drawing/2014/main" id="{8ED5233B-6926-3F02-71CB-B2A5EBDBBA41}"/>
                </a:ext>
              </a:extLst>
            </p:cNvPr>
            <p:cNvSpPr/>
            <p:nvPr/>
          </p:nvSpPr>
          <p:spPr>
            <a:xfrm>
              <a:off x="3382479" y="4696716"/>
              <a:ext cx="342940" cy="123187"/>
            </a:xfrm>
            <a:prstGeom prst="rightArrow">
              <a:avLst/>
            </a:prstGeom>
            <a:solidFill>
              <a:srgbClr val="FFFFCC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80" name="文本框 25">
              <a:extLst>
                <a:ext uri="{FF2B5EF4-FFF2-40B4-BE49-F238E27FC236}">
                  <a16:creationId xmlns:a16="http://schemas.microsoft.com/office/drawing/2014/main" id="{05164D52-C62B-730E-9254-52D301FF6525}"/>
                </a:ext>
              </a:extLst>
            </p:cNvPr>
            <p:cNvSpPr txBox="1"/>
            <p:nvPr/>
          </p:nvSpPr>
          <p:spPr>
            <a:xfrm>
              <a:off x="4124808" y="4474267"/>
              <a:ext cx="265680" cy="2039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登錄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A388B8C4-4F90-CC5D-3A74-08E2CD505AF0}"/>
              </a:ext>
            </a:extLst>
          </p:cNvPr>
          <p:cNvGrpSpPr/>
          <p:nvPr/>
        </p:nvGrpSpPr>
        <p:grpSpPr>
          <a:xfrm>
            <a:off x="9509655" y="1503010"/>
            <a:ext cx="2169267" cy="3961933"/>
            <a:chOff x="8717386" y="2271990"/>
            <a:chExt cx="1640642" cy="2995495"/>
          </a:xfrm>
        </p:grpSpPr>
        <p:pic>
          <p:nvPicPr>
            <p:cNvPr id="83" name="图片 47" descr="形状&#10;&#10;低可信度描述已自动生成">
              <a:extLst>
                <a:ext uri="{FF2B5EF4-FFF2-40B4-BE49-F238E27FC236}">
                  <a16:creationId xmlns:a16="http://schemas.microsoft.com/office/drawing/2014/main" id="{B064AABE-8FE6-2239-9501-F2178F95E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361" y="4469141"/>
              <a:ext cx="567513" cy="567513"/>
            </a:xfrm>
            <a:prstGeom prst="rect">
              <a:avLst/>
            </a:prstGeom>
          </p:spPr>
        </p:pic>
        <p:pic>
          <p:nvPicPr>
            <p:cNvPr id="84" name="图片 49">
              <a:extLst>
                <a:ext uri="{FF2B5EF4-FFF2-40B4-BE49-F238E27FC236}">
                  <a16:creationId xmlns:a16="http://schemas.microsoft.com/office/drawing/2014/main" id="{075BBBE9-2277-6B56-8343-8E305A4F9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0089" y="4792594"/>
              <a:ext cx="281583" cy="281583"/>
            </a:xfrm>
            <a:prstGeom prst="rect">
              <a:avLst/>
            </a:prstGeom>
          </p:spPr>
        </p:pic>
        <p:sp>
          <p:nvSpPr>
            <p:cNvPr id="85" name="文本框 50">
              <a:extLst>
                <a:ext uri="{FF2B5EF4-FFF2-40B4-BE49-F238E27FC236}">
                  <a16:creationId xmlns:a16="http://schemas.microsoft.com/office/drawing/2014/main" id="{891BACAE-4099-2D0E-D454-8E2508C28D61}"/>
                </a:ext>
              </a:extLst>
            </p:cNvPr>
            <p:cNvSpPr txBox="1"/>
            <p:nvPr/>
          </p:nvSpPr>
          <p:spPr>
            <a:xfrm>
              <a:off x="8752783" y="5036653"/>
              <a:ext cx="726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確認身份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pic>
          <p:nvPicPr>
            <p:cNvPr id="86" name="图片 2">
              <a:extLst>
                <a:ext uri="{FF2B5EF4-FFF2-40B4-BE49-F238E27FC236}">
                  <a16:creationId xmlns:a16="http://schemas.microsoft.com/office/drawing/2014/main" id="{9140C208-D3A7-2939-4F10-90FE987EE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25967" y="2271990"/>
              <a:ext cx="567514" cy="567514"/>
            </a:xfrm>
            <a:prstGeom prst="rect">
              <a:avLst/>
            </a:prstGeom>
          </p:spPr>
        </p:pic>
        <p:sp>
          <p:nvSpPr>
            <p:cNvPr id="87" name="文本框 3">
              <a:extLst>
                <a:ext uri="{FF2B5EF4-FFF2-40B4-BE49-F238E27FC236}">
                  <a16:creationId xmlns:a16="http://schemas.microsoft.com/office/drawing/2014/main" id="{20FEC5A3-94A8-A713-51D1-30A3F3946E60}"/>
                </a:ext>
              </a:extLst>
            </p:cNvPr>
            <p:cNvSpPr txBox="1"/>
            <p:nvPr/>
          </p:nvSpPr>
          <p:spPr>
            <a:xfrm>
              <a:off x="8717386" y="2856779"/>
              <a:ext cx="7550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完成點名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pic>
          <p:nvPicPr>
            <p:cNvPr id="88" name="图片 6">
              <a:extLst>
                <a:ext uri="{FF2B5EF4-FFF2-40B4-BE49-F238E27FC236}">
                  <a16:creationId xmlns:a16="http://schemas.microsoft.com/office/drawing/2014/main" id="{44F630FD-3E89-5CEA-5919-9C3A2FAC1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0241" y="2328995"/>
              <a:ext cx="200056" cy="200056"/>
            </a:xfrm>
            <a:prstGeom prst="rect">
              <a:avLst/>
            </a:prstGeom>
          </p:spPr>
        </p:pic>
        <p:sp>
          <p:nvSpPr>
            <p:cNvPr id="89" name="文本框 8">
              <a:extLst>
                <a:ext uri="{FF2B5EF4-FFF2-40B4-BE49-F238E27FC236}">
                  <a16:creationId xmlns:a16="http://schemas.microsoft.com/office/drawing/2014/main" id="{F7924B7C-0184-2756-44C0-1FA80FAB68E8}"/>
                </a:ext>
              </a:extLst>
            </p:cNvPr>
            <p:cNvSpPr txBox="1"/>
            <p:nvPr/>
          </p:nvSpPr>
          <p:spPr>
            <a:xfrm>
              <a:off x="9230880" y="3508272"/>
              <a:ext cx="1127148" cy="5584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85%信心水準下</a:t>
              </a:r>
            </a:p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身份確認</a:t>
              </a:r>
              <a:br>
                <a:rPr lang="en-US" altLang="zh-CN" sz="1400">
                  <a:latin typeface="Times New Roman"/>
                  <a:ea typeface="Microsoft JhengHei"/>
                  <a:cs typeface="Times New Roman"/>
                </a:rPr>
              </a:br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成功點名簽到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90" name="箭头: 上 17">
              <a:extLst>
                <a:ext uri="{FF2B5EF4-FFF2-40B4-BE49-F238E27FC236}">
                  <a16:creationId xmlns:a16="http://schemas.microsoft.com/office/drawing/2014/main" id="{E3A7DA7A-C848-CF0E-5398-D69F07A9846B}"/>
                </a:ext>
              </a:extLst>
            </p:cNvPr>
            <p:cNvSpPr/>
            <p:nvPr/>
          </p:nvSpPr>
          <p:spPr>
            <a:xfrm>
              <a:off x="8954169" y="3178175"/>
              <a:ext cx="166072" cy="1109837"/>
            </a:xfrm>
            <a:prstGeom prst="upArrow">
              <a:avLst/>
            </a:prstGeom>
            <a:solidFill>
              <a:srgbClr val="FFFFCC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</p:grpSp>
      <p:graphicFrame>
        <p:nvGraphicFramePr>
          <p:cNvPr id="93" name="表格 92">
            <a:extLst>
              <a:ext uri="{FF2B5EF4-FFF2-40B4-BE49-F238E27FC236}">
                <a16:creationId xmlns:a16="http://schemas.microsoft.com/office/drawing/2014/main" id="{78936475-BA12-563B-58FC-2DBAB604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947032"/>
              </p:ext>
            </p:extLst>
          </p:nvPr>
        </p:nvGraphicFramePr>
        <p:xfrm>
          <a:off x="3010829" y="4230006"/>
          <a:ext cx="1863775" cy="918602"/>
        </p:xfrm>
        <a:graphic>
          <a:graphicData uri="http://schemas.openxmlformats.org/drawingml/2006/table">
            <a:tbl>
              <a:tblPr lastRow="1">
                <a:tableStyleId>{306799F8-075E-4A3A-A7F6-7FBC6576F1A4}</a:tableStyleId>
              </a:tblPr>
              <a:tblGrid>
                <a:gridCol w="922504">
                  <a:extLst>
                    <a:ext uri="{9D8B030D-6E8A-4147-A177-3AD203B41FA5}">
                      <a16:colId xmlns:a16="http://schemas.microsoft.com/office/drawing/2014/main" val="604963308"/>
                    </a:ext>
                  </a:extLst>
                </a:gridCol>
                <a:gridCol w="941271">
                  <a:extLst>
                    <a:ext uri="{9D8B030D-6E8A-4147-A177-3AD203B41FA5}">
                      <a16:colId xmlns:a16="http://schemas.microsoft.com/office/drawing/2014/main" val="249651719"/>
                    </a:ext>
                  </a:extLst>
                </a:gridCol>
              </a:tblGrid>
              <a:tr h="459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人臉檢測</a:t>
                      </a:r>
                      <a:endParaRPr lang="zh-TW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活體檢測</a:t>
                      </a:r>
                      <a:endParaRPr lang="zh-TW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989014"/>
                  </a:ext>
                </a:extLst>
              </a:tr>
              <a:tr h="459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質量檢測</a:t>
                      </a:r>
                      <a:endParaRPr lang="zh-TW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人臉捕獲</a:t>
                      </a:r>
                      <a:endParaRPr lang="zh-TW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058342"/>
                  </a:ext>
                </a:extLst>
              </a:tr>
            </a:tbl>
          </a:graphicData>
        </a:graphic>
      </p:graphicFrame>
      <p:sp>
        <p:nvSpPr>
          <p:cNvPr id="95" name="文本框 26">
            <a:extLst>
              <a:ext uri="{FF2B5EF4-FFF2-40B4-BE49-F238E27FC236}">
                <a16:creationId xmlns:a16="http://schemas.microsoft.com/office/drawing/2014/main" id="{4C97AE3A-AFCA-746F-D1EC-5B5416CF4E1F}"/>
              </a:ext>
            </a:extLst>
          </p:cNvPr>
          <p:cNvSpPr txBox="1"/>
          <p:nvPr/>
        </p:nvSpPr>
        <p:spPr>
          <a:xfrm>
            <a:off x="2812862" y="5288563"/>
            <a:ext cx="2372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rPr>
              <a:t>檢測條件：</a:t>
            </a:r>
            <a:endParaRPr lang="en-US" altLang="zh-CN" sz="1400">
              <a:solidFill>
                <a:schemeClr val="bg1"/>
              </a:solidFill>
              <a:latin typeface="Times New Roman"/>
              <a:ea typeface="Microsoft JhengHei"/>
              <a:cs typeface="Times New Roman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rPr>
              <a:t>模糊度、光照、姿態、遮罩</a:t>
            </a:r>
            <a:endParaRPr lang="zh-TW" altLang="en-US" sz="1400">
              <a:solidFill>
                <a:schemeClr val="bg1"/>
              </a:solidFill>
              <a:latin typeface="Times New Roman"/>
              <a:ea typeface="Microsoft JhengHei"/>
              <a:cs typeface="Times New Roman"/>
            </a:endParaRPr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0434449-586C-114A-794B-D1FE126DC767}"/>
              </a:ext>
            </a:extLst>
          </p:cNvPr>
          <p:cNvGrpSpPr/>
          <p:nvPr/>
        </p:nvGrpSpPr>
        <p:grpSpPr>
          <a:xfrm>
            <a:off x="4970937" y="4679963"/>
            <a:ext cx="981041" cy="454287"/>
            <a:chOff x="5881619" y="5133473"/>
            <a:chExt cx="683677" cy="659129"/>
          </a:xfrm>
        </p:grpSpPr>
        <p:sp>
          <p:nvSpPr>
            <p:cNvPr id="97" name="箭头: 右 28">
              <a:extLst>
                <a:ext uri="{FF2B5EF4-FFF2-40B4-BE49-F238E27FC236}">
                  <a16:creationId xmlns:a16="http://schemas.microsoft.com/office/drawing/2014/main" id="{F7551FF1-76BE-C04D-DDAD-BED4DB7AB9CC}"/>
                </a:ext>
              </a:extLst>
            </p:cNvPr>
            <p:cNvSpPr/>
            <p:nvPr/>
          </p:nvSpPr>
          <p:spPr>
            <a:xfrm>
              <a:off x="5933721" y="5133473"/>
              <a:ext cx="574481" cy="244188"/>
            </a:xfrm>
            <a:prstGeom prst="rightArrow">
              <a:avLst/>
            </a:prstGeom>
            <a:solidFill>
              <a:srgbClr val="FFFFCC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98" name="文本框 29">
              <a:extLst>
                <a:ext uri="{FF2B5EF4-FFF2-40B4-BE49-F238E27FC236}">
                  <a16:creationId xmlns:a16="http://schemas.microsoft.com/office/drawing/2014/main" id="{53694C38-CB94-53A8-AAC0-3B547BA7CA8B}"/>
                </a:ext>
              </a:extLst>
            </p:cNvPr>
            <p:cNvSpPr txBox="1"/>
            <p:nvPr/>
          </p:nvSpPr>
          <p:spPr>
            <a:xfrm>
              <a:off x="5881619" y="5346046"/>
              <a:ext cx="683677" cy="446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最佳圖片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A1347A55-C633-9F30-2866-3FCFF5445E46}"/>
              </a:ext>
            </a:extLst>
          </p:cNvPr>
          <p:cNvGrpSpPr/>
          <p:nvPr/>
        </p:nvGrpSpPr>
        <p:grpSpPr>
          <a:xfrm>
            <a:off x="5693144" y="1426558"/>
            <a:ext cx="3823259" cy="3945860"/>
            <a:chOff x="5544264" y="2163152"/>
            <a:chExt cx="3066155" cy="3148768"/>
          </a:xfrm>
        </p:grpSpPr>
        <p:pic>
          <p:nvPicPr>
            <p:cNvPr id="101" name="图片 18">
              <a:extLst>
                <a:ext uri="{FF2B5EF4-FFF2-40B4-BE49-F238E27FC236}">
                  <a16:creationId xmlns:a16="http://schemas.microsoft.com/office/drawing/2014/main" id="{7200D1A0-4EF5-A26E-49FE-ED21458E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8875" y1="34262" x2="57459" y2="33447"/>
                          <a14:foregroundMark x1="60324" y1="35096" x2="58950" y2="34305"/>
                          <a14:foregroundMark x1="54656" y1="55769" x2="54656" y2="55769"/>
                          <a14:foregroundMark x1="54656" y1="55769" x2="54656" y2="55769"/>
                          <a14:foregroundMark x1="54656" y1="55769" x2="52864" y2="45661"/>
                          <a14:foregroundMark x1="73279" y1="46635" x2="73279" y2="46635"/>
                          <a14:foregroundMark x1="72065" y1="25000" x2="72065" y2="25000"/>
                          <a14:foregroundMark x1="74089" y1="25000" x2="74089" y2="25000"/>
                          <a14:foregroundMark x1="59514" y1="51442" x2="59514" y2="51442"/>
                          <a14:foregroundMark x1="47773" y1="73077" x2="47773" y2="73077"/>
                          <a14:foregroundMark x1="48178" y1="70673" x2="48178" y2="70673"/>
                          <a14:foregroundMark x1="52632" y1="68269" x2="52632" y2="68269"/>
                          <a14:foregroundMark x1="51012" y1="81250" x2="51012" y2="81250"/>
                          <a14:foregroundMark x1="53036" y1="80288" x2="53036" y2="80288"/>
                          <a14:foregroundMark x1="72065" y1="68750" x2="72065" y2="76442"/>
                          <a14:foregroundMark x1="72065" y1="79808" x2="72065" y2="79808"/>
                          <a14:foregroundMark x1="41296" y1="36538" x2="41296" y2="36538"/>
                          <a14:foregroundMark x1="29960" y1="22596" x2="23887" y2="25962"/>
                          <a14:foregroundMark x1="25911" y1="28365" x2="25911" y2="28365"/>
                          <a14:foregroundMark x1="27530" y1="43269" x2="27530" y2="51442"/>
                          <a14:foregroundMark x1="28745" y1="54808" x2="28745" y2="54808"/>
                          <a14:foregroundMark x1="29555" y1="22115" x2="29555" y2="22115"/>
                          <a14:foregroundMark x1="29150" y1="18269" x2="29150" y2="18269"/>
                          <a14:foregroundMark x1="49393" y1="53365" x2="49393" y2="53365"/>
                          <a14:foregroundMark x1="58300" y1="44712" x2="58300" y2="44712"/>
                          <a14:foregroundMark x1="55061" y1="44712" x2="55061" y2="44712"/>
                          <a14:foregroundMark x1="66397" y1="17308" x2="66397" y2="17308"/>
                          <a14:foregroundMark x1="51822" y1="17308" x2="51822" y2="17308"/>
                          <a14:foregroundMark x1="51012" y1="77404" x2="51012" y2="77404"/>
                          <a14:foregroundMark x1="54656" y1="26442" x2="54656" y2="26442"/>
                          <a14:foregroundMark x1="54656" y1="26442" x2="54656" y2="26442"/>
                          <a14:foregroundMark x1="57085" y1="24038" x2="57085" y2="24038"/>
                          <a14:foregroundMark x1="57085" y1="24038" x2="57085" y2="24038"/>
                          <a14:foregroundMark x1="58300" y1="23558" x2="58300" y2="23558"/>
                          <a14:foregroundMark x1="56275" y1="23558" x2="56275" y2="23558"/>
                          <a14:foregroundMark x1="56275" y1="24519" x2="56275" y2="24519"/>
                          <a14:foregroundMark x1="56275" y1="24519" x2="56275" y2="24519"/>
                          <a14:foregroundMark x1="55870" y1="24519" x2="55870" y2="24519"/>
                          <a14:foregroundMark x1="55870" y1="25000" x2="55870" y2="25000"/>
                          <a14:foregroundMark x1="57085" y1="24519" x2="57085" y2="24519"/>
                          <a14:foregroundMark x1="56275" y1="24519" x2="56275" y2="24519"/>
                          <a14:foregroundMark x1="55870" y1="25481" x2="55870" y2="25481"/>
                          <a14:foregroundMark x1="61538" y1="26442" x2="59109" y2="25962"/>
                          <a14:foregroundMark x1="59109" y1="27885" x2="59514" y2="40385"/>
                          <a14:foregroundMark x1="59514" y1="34135" x2="57490" y2="27404"/>
                          <a14:foregroundMark x1="58300" y1="23558" x2="57085" y2="25000"/>
                          <a14:foregroundMark x1="50202" y1="44231" x2="50202" y2="44231"/>
                          <a14:foregroundMark x1="53036" y1="43269" x2="51822" y2="43269"/>
                          <a14:foregroundMark x1="42857" y1="39904" x2="43320" y2="41827"/>
                          <a14:foregroundMark x1="42625" y1="38942" x2="42857" y2="39904"/>
                          <a14:foregroundMark x1="42394" y1="37981" x2="42625" y2="38942"/>
                          <a14:foregroundMark x1="41700" y1="35096" x2="42394" y2="37981"/>
                          <a14:foregroundMark x1="53036" y1="18750" x2="47368" y2="21635"/>
                          <a14:foregroundMark x1="59514" y1="27404" x2="59514" y2="42788"/>
                          <a14:foregroundMark x1="52227" y1="57692" x2="52227" y2="57692"/>
                          <a14:foregroundMark x1="54656" y1="54808" x2="53846" y2="55288"/>
                          <a14:foregroundMark x1="48583" y1="22115" x2="46964" y2="23077"/>
                          <a14:foregroundMark x1="46964" y1="23077" x2="45749" y2="25962"/>
                          <a14:foregroundMark x1="50607" y1="41827" x2="50607" y2="41827"/>
                          <a14:foregroundMark x1="50607" y1="41827" x2="50607" y2="41827"/>
                          <a14:foregroundMark x1="50607" y1="41827" x2="49798" y2="47115"/>
                          <a14:foregroundMark x1="52632" y1="50000" x2="51822" y2="41827"/>
                          <a14:foregroundMark x1="55061" y1="41827" x2="51822" y2="41827"/>
                          <a14:foregroundMark x1="58704" y1="42788" x2="51822" y2="42788"/>
                          <a14:foregroundMark x1="51822" y1="42788" x2="51012" y2="41827"/>
                          <a14:foregroundMark x1="54048" y1="39904" x2="50607" y2="40385"/>
                          <a14:foregroundMark x1="57490" y1="39423" x2="54048" y2="39904"/>
                          <a14:backgroundMark x1="70040" y1="33173" x2="70040" y2="33173"/>
                          <a14:backgroundMark x1="49149" y1="27833" x2="49999" y2="31367"/>
                          <a14:backgroundMark x1="68421" y1="37981" x2="68421" y2="37981"/>
                          <a14:backgroundMark x1="68421" y1="37981" x2="68421" y2="37981"/>
                          <a14:backgroundMark x1="50575" y1="40943" x2="50236" y2="41748"/>
                          <a14:backgroundMark x1="69231" y1="36538" x2="68121" y2="35930"/>
                          <a14:backgroundMark x1="68121" y1="40199" x2="71255" y2="41827"/>
                          <a14:backgroundMark x1="55870" y1="60096" x2="55870" y2="60096"/>
                          <a14:backgroundMark x1="55870" y1="60096" x2="55870" y2="60096"/>
                          <a14:backgroundMark x1="55342" y1="59782" x2="51822" y2="57692"/>
                          <a14:backgroundMark x1="55870" y1="60096" x2="55359" y2="59792"/>
                          <a14:backgroundMark x1="55870" y1="23558" x2="55870" y2="23558"/>
                          <a14:backgroundMark x1="48988" y1="37981" x2="48988" y2="37981"/>
                          <a14:backgroundMark x1="49393" y1="38942" x2="49393" y2="38942"/>
                          <a14:backgroundMark x1="49798" y1="39904" x2="49798" y2="39904"/>
                          <a14:backgroundMark x1="50202" y1="39904" x2="50202" y2="39904"/>
                          <a14:backgroundMark x1="50607" y1="39904" x2="50607" y2="399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5778" y="2252805"/>
              <a:ext cx="769264" cy="647801"/>
            </a:xfrm>
            <a:prstGeom prst="rect">
              <a:avLst/>
            </a:prstGeom>
          </p:spPr>
        </p:pic>
        <p:sp>
          <p:nvSpPr>
            <p:cNvPr id="102" name="文本框 19">
              <a:extLst>
                <a:ext uri="{FF2B5EF4-FFF2-40B4-BE49-F238E27FC236}">
                  <a16:creationId xmlns:a16="http://schemas.microsoft.com/office/drawing/2014/main" id="{C445102E-A9D1-C474-19A3-1A190DD18D5B}"/>
                </a:ext>
              </a:extLst>
            </p:cNvPr>
            <p:cNvSpPr txBox="1"/>
            <p:nvPr/>
          </p:nvSpPr>
          <p:spPr>
            <a:xfrm>
              <a:off x="6057432" y="2870944"/>
              <a:ext cx="318370" cy="7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人臉查找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pic>
          <p:nvPicPr>
            <p:cNvPr id="103" name="图片 27" descr="形状&#10;&#10;低可信度描述已自动生成">
              <a:extLst>
                <a:ext uri="{FF2B5EF4-FFF2-40B4-BE49-F238E27FC236}">
                  <a16:creationId xmlns:a16="http://schemas.microsoft.com/office/drawing/2014/main" id="{51619DDB-1AE2-F662-C5AB-B011E9AD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768" y="4469141"/>
              <a:ext cx="567513" cy="567513"/>
            </a:xfrm>
            <a:prstGeom prst="rect">
              <a:avLst/>
            </a:prstGeom>
          </p:spPr>
        </p:pic>
        <p:sp>
          <p:nvSpPr>
            <p:cNvPr id="104" name="文本框 32">
              <a:extLst>
                <a:ext uri="{FF2B5EF4-FFF2-40B4-BE49-F238E27FC236}">
                  <a16:creationId xmlns:a16="http://schemas.microsoft.com/office/drawing/2014/main" id="{DAB25410-7034-7B3C-E692-E4EA451B739B}"/>
                </a:ext>
              </a:extLst>
            </p:cNvPr>
            <p:cNvSpPr txBox="1"/>
            <p:nvPr/>
          </p:nvSpPr>
          <p:spPr>
            <a:xfrm>
              <a:off x="5712769" y="5066316"/>
              <a:ext cx="723231" cy="24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人臉圖像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05" name="箭头: 上 33">
              <a:extLst>
                <a:ext uri="{FF2B5EF4-FFF2-40B4-BE49-F238E27FC236}">
                  <a16:creationId xmlns:a16="http://schemas.microsoft.com/office/drawing/2014/main" id="{D5EDC21C-0627-2490-F507-16F188BAA3D0}"/>
                </a:ext>
              </a:extLst>
            </p:cNvPr>
            <p:cNvSpPr/>
            <p:nvPr/>
          </p:nvSpPr>
          <p:spPr>
            <a:xfrm>
              <a:off x="5942682" y="4023327"/>
              <a:ext cx="152400" cy="372729"/>
            </a:xfrm>
            <a:prstGeom prst="upArrow">
              <a:avLst/>
            </a:prstGeom>
            <a:solidFill>
              <a:srgbClr val="FFFFCC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7A9066F-1ACA-7BAF-D0DB-612858BE285C}"/>
                </a:ext>
              </a:extLst>
            </p:cNvPr>
            <p:cNvSpPr/>
            <p:nvPr/>
          </p:nvSpPr>
          <p:spPr>
            <a:xfrm>
              <a:off x="5544264" y="3682128"/>
              <a:ext cx="964285" cy="25938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rgbClr val="FFFFFF"/>
                  </a:solidFill>
                  <a:latin typeface="Times New Roman"/>
                  <a:ea typeface="Microsoft JhengHei"/>
                  <a:cs typeface="Times New Roman"/>
                </a:rPr>
                <a:t>活體檢測</a:t>
              </a:r>
              <a:r>
                <a:rPr lang="en-US" altLang="zh-CN" sz="1400">
                  <a:solidFill>
                    <a:srgbClr val="FFFFFF"/>
                  </a:solidFill>
                  <a:latin typeface="Times New Roman"/>
                  <a:ea typeface="Microsoft JhengHei"/>
                  <a:cs typeface="Times New Roman"/>
                </a:rPr>
                <a:t>API</a:t>
              </a:r>
              <a:endParaRPr lang="zh-TW" altLang="en-US" sz="1400">
                <a:solidFill>
                  <a:srgbClr val="FFFFFF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07" name="箭头: 上 35">
              <a:extLst>
                <a:ext uri="{FF2B5EF4-FFF2-40B4-BE49-F238E27FC236}">
                  <a16:creationId xmlns:a16="http://schemas.microsoft.com/office/drawing/2014/main" id="{0AC10935-2BC4-F30E-ED60-1C334800D301}"/>
                </a:ext>
              </a:extLst>
            </p:cNvPr>
            <p:cNvSpPr/>
            <p:nvPr/>
          </p:nvSpPr>
          <p:spPr>
            <a:xfrm>
              <a:off x="5938816" y="2941488"/>
              <a:ext cx="166072" cy="647801"/>
            </a:xfrm>
            <a:prstGeom prst="upArrow">
              <a:avLst/>
            </a:prstGeom>
            <a:solidFill>
              <a:srgbClr val="FFFFCC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pic>
          <p:nvPicPr>
            <p:cNvPr id="108" name="图片 38" descr="形状&#10;&#10;低可信度描述已自动生成">
              <a:extLst>
                <a:ext uri="{FF2B5EF4-FFF2-40B4-BE49-F238E27FC236}">
                  <a16:creationId xmlns:a16="http://schemas.microsoft.com/office/drawing/2014/main" id="{C8427A4D-F791-6D6A-FD94-AF9EBCD1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1400" y="2216862"/>
              <a:ext cx="677769" cy="677769"/>
            </a:xfrm>
            <a:prstGeom prst="rect">
              <a:avLst/>
            </a:prstGeom>
          </p:spPr>
        </p:pic>
        <p:sp>
          <p:nvSpPr>
            <p:cNvPr id="109" name="箭头: 右 39">
              <a:extLst>
                <a:ext uri="{FF2B5EF4-FFF2-40B4-BE49-F238E27FC236}">
                  <a16:creationId xmlns:a16="http://schemas.microsoft.com/office/drawing/2014/main" id="{EDD99D33-87A8-82F8-BF2C-1D7C14994367}"/>
                </a:ext>
              </a:extLst>
            </p:cNvPr>
            <p:cNvSpPr/>
            <p:nvPr/>
          </p:nvSpPr>
          <p:spPr>
            <a:xfrm>
              <a:off x="6302639" y="2556607"/>
              <a:ext cx="592936" cy="135126"/>
            </a:xfrm>
            <a:prstGeom prst="rightArrow">
              <a:avLst/>
            </a:prstGeom>
            <a:solidFill>
              <a:srgbClr val="FFFFCC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10" name="文本框 40">
              <a:extLst>
                <a:ext uri="{FF2B5EF4-FFF2-40B4-BE49-F238E27FC236}">
                  <a16:creationId xmlns:a16="http://schemas.microsoft.com/office/drawing/2014/main" id="{4A201CA3-80EA-F0EB-582F-584490D89B81}"/>
                </a:ext>
              </a:extLst>
            </p:cNvPr>
            <p:cNvSpPr txBox="1"/>
            <p:nvPr/>
          </p:nvSpPr>
          <p:spPr>
            <a:xfrm>
              <a:off x="6124281" y="2163152"/>
              <a:ext cx="913421" cy="4175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人臉對應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  <a:p>
              <a:pPr algn="ctr"/>
              <a:r>
                <a:rPr lang="en-US" altLang="zh-CN" sz="1400" err="1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學生ID</a:t>
              </a:r>
              <a:endParaRPr lang="zh-TW" altLang="en-US" sz="1400" err="1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11" name="文本框 41">
              <a:extLst>
                <a:ext uri="{FF2B5EF4-FFF2-40B4-BE49-F238E27FC236}">
                  <a16:creationId xmlns:a16="http://schemas.microsoft.com/office/drawing/2014/main" id="{FFD02CE2-F7F4-7A02-5FBB-B897AB31542C}"/>
                </a:ext>
              </a:extLst>
            </p:cNvPr>
            <p:cNvSpPr txBox="1"/>
            <p:nvPr/>
          </p:nvSpPr>
          <p:spPr>
            <a:xfrm>
              <a:off x="7053871" y="2794604"/>
              <a:ext cx="649885" cy="24560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學生</a:t>
              </a:r>
              <a:r>
                <a:rPr lang="en-US" altLang="zh-CN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ID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pic>
          <p:nvPicPr>
            <p:cNvPr id="112" name="图片 43" descr="图标&#10;&#10;描述已自动生成">
              <a:extLst>
                <a:ext uri="{FF2B5EF4-FFF2-40B4-BE49-F238E27FC236}">
                  <a16:creationId xmlns:a16="http://schemas.microsoft.com/office/drawing/2014/main" id="{9B88F993-4E51-EDE4-5946-478FB898D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723" y="4425213"/>
              <a:ext cx="674614" cy="567513"/>
            </a:xfrm>
            <a:prstGeom prst="rect">
              <a:avLst/>
            </a:prstGeom>
          </p:spPr>
        </p:pic>
        <p:sp>
          <p:nvSpPr>
            <p:cNvPr id="113" name="文本框 44">
              <a:extLst>
                <a:ext uri="{FF2B5EF4-FFF2-40B4-BE49-F238E27FC236}">
                  <a16:creationId xmlns:a16="http://schemas.microsoft.com/office/drawing/2014/main" id="{B8DA89D2-EB6E-A15E-BDA7-FA9889E791AA}"/>
                </a:ext>
              </a:extLst>
            </p:cNvPr>
            <p:cNvSpPr txBox="1"/>
            <p:nvPr/>
          </p:nvSpPr>
          <p:spPr>
            <a:xfrm>
              <a:off x="6952820" y="5066316"/>
              <a:ext cx="883469" cy="24560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資料庫查詢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14" name="箭头: 右 45">
              <a:extLst>
                <a:ext uri="{FF2B5EF4-FFF2-40B4-BE49-F238E27FC236}">
                  <a16:creationId xmlns:a16="http://schemas.microsoft.com/office/drawing/2014/main" id="{4907F300-F2CC-993B-D57C-F25108B94B89}"/>
                </a:ext>
              </a:extLst>
            </p:cNvPr>
            <p:cNvSpPr/>
            <p:nvPr/>
          </p:nvSpPr>
          <p:spPr>
            <a:xfrm>
              <a:off x="7959572" y="4685890"/>
              <a:ext cx="493744" cy="134013"/>
            </a:xfrm>
            <a:prstGeom prst="rightArrow">
              <a:avLst/>
            </a:prstGeom>
            <a:solidFill>
              <a:srgbClr val="FFFFCC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15" name="文本框 46">
              <a:extLst>
                <a:ext uri="{FF2B5EF4-FFF2-40B4-BE49-F238E27FC236}">
                  <a16:creationId xmlns:a16="http://schemas.microsoft.com/office/drawing/2014/main" id="{4D1CC42E-5830-7814-0590-3C66390AE011}"/>
                </a:ext>
              </a:extLst>
            </p:cNvPr>
            <p:cNvSpPr txBox="1"/>
            <p:nvPr/>
          </p:nvSpPr>
          <p:spPr>
            <a:xfrm>
              <a:off x="7807839" y="4825288"/>
              <a:ext cx="802580" cy="4175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學生、</a:t>
              </a:r>
              <a:endParaRPr lang="zh-TW" altLang="en-US">
                <a:solidFill>
                  <a:schemeClr val="bg1"/>
                </a:solidFill>
              </a:endParaRPr>
            </a:p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課堂資訊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6" name="箭头: 下 30">
              <a:extLst>
                <a:ext uri="{FF2B5EF4-FFF2-40B4-BE49-F238E27FC236}">
                  <a16:creationId xmlns:a16="http://schemas.microsoft.com/office/drawing/2014/main" id="{100DBE2A-A324-F6BC-EB91-84E26DE18BBD}"/>
                </a:ext>
              </a:extLst>
            </p:cNvPr>
            <p:cNvSpPr/>
            <p:nvPr/>
          </p:nvSpPr>
          <p:spPr>
            <a:xfrm>
              <a:off x="7238289" y="3091350"/>
              <a:ext cx="152400" cy="1232659"/>
            </a:xfrm>
            <a:prstGeom prst="downArrow">
              <a:avLst/>
            </a:prstGeom>
            <a:solidFill>
              <a:srgbClr val="FFFFCC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117" name="文本框 31">
              <a:extLst>
                <a:ext uri="{FF2B5EF4-FFF2-40B4-BE49-F238E27FC236}">
                  <a16:creationId xmlns:a16="http://schemas.microsoft.com/office/drawing/2014/main" id="{1B61D3AD-5402-DEAC-AE60-B1C9540F5B4B}"/>
                </a:ext>
              </a:extLst>
            </p:cNvPr>
            <p:cNvSpPr txBox="1"/>
            <p:nvPr/>
          </p:nvSpPr>
          <p:spPr>
            <a:xfrm>
              <a:off x="7499740" y="3068490"/>
              <a:ext cx="395873" cy="1277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ID</a:t>
              </a:r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傳入</a:t>
              </a:r>
              <a:endParaRPr lang="en-US" altLang="zh-CN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  <a:p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用戶系統</a:t>
              </a:r>
              <a:endParaRPr lang="zh-TW" altLang="en-US" sz="1400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</p:grpSp>
      <p:sp>
        <p:nvSpPr>
          <p:cNvPr id="120" name="文本框 42">
            <a:extLst>
              <a:ext uri="{FF2B5EF4-FFF2-40B4-BE49-F238E27FC236}">
                <a16:creationId xmlns:a16="http://schemas.microsoft.com/office/drawing/2014/main" id="{11CB6BE6-3E56-B3F2-4FEA-1347D26AD349}"/>
              </a:ext>
            </a:extLst>
          </p:cNvPr>
          <p:cNvSpPr txBox="1"/>
          <p:nvPr/>
        </p:nvSpPr>
        <p:spPr>
          <a:xfrm>
            <a:off x="740782" y="497079"/>
            <a:ext cx="2659003" cy="4847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rPr>
              <a:t>系統運作圖</a:t>
            </a:r>
            <a:endParaRPr lang="zh-TW" altLang="en-US" sz="3600" b="1">
              <a:solidFill>
                <a:schemeClr val="bg1"/>
              </a:solidFill>
              <a:latin typeface="Times New Roman"/>
              <a:ea typeface="Microsoft JhengHei"/>
              <a:cs typeface="Times New Roman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DC47A63-8EB0-2DF8-84FC-C1F5D2017957}"/>
              </a:ext>
            </a:extLst>
          </p:cNvPr>
          <p:cNvGrpSpPr/>
          <p:nvPr/>
        </p:nvGrpSpPr>
        <p:grpSpPr>
          <a:xfrm>
            <a:off x="1683098" y="1309414"/>
            <a:ext cx="3820208" cy="2459781"/>
            <a:chOff x="1712406" y="1211722"/>
            <a:chExt cx="3820208" cy="2459781"/>
          </a:xfrm>
        </p:grpSpPr>
        <p:sp>
          <p:nvSpPr>
            <p:cNvPr id="64" name="矩形: 圆角 13">
              <a:extLst>
                <a:ext uri="{FF2B5EF4-FFF2-40B4-BE49-F238E27FC236}">
                  <a16:creationId xmlns:a16="http://schemas.microsoft.com/office/drawing/2014/main" id="{4E738E0F-3F20-EB5B-185C-9F1C3785E87D}"/>
                </a:ext>
              </a:extLst>
            </p:cNvPr>
            <p:cNvSpPr/>
            <p:nvPr/>
          </p:nvSpPr>
          <p:spPr>
            <a:xfrm>
              <a:off x="1815580" y="1360254"/>
              <a:ext cx="2114021" cy="96161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/>
                <a:ea typeface="Microsoft JhengHei"/>
                <a:cs typeface="Times New Roman"/>
              </a:endParaRPr>
            </a:p>
          </p:txBody>
        </p:sp>
        <p:pic>
          <p:nvPicPr>
            <p:cNvPr id="65" name="图片 7">
              <a:extLst>
                <a:ext uri="{FF2B5EF4-FFF2-40B4-BE49-F238E27FC236}">
                  <a16:creationId xmlns:a16="http://schemas.microsoft.com/office/drawing/2014/main" id="{82A0319C-A836-8166-8B43-6A4EEF66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37500" y1="42703" x2="37500" y2="42703"/>
                          <a14:foregroundMark x1="37500" y1="39459" x2="37500" y2="39459"/>
                          <a14:foregroundMark x1="37500" y1="49189" x2="37500" y2="49189"/>
                          <a14:foregroundMark x1="37500" y1="52432" x2="37500" y2="52432"/>
                          <a14:foregroundMark x1="62500" y1="37838" x2="62500" y2="37838"/>
                          <a14:foregroundMark x1="73295" y1="39459" x2="73295" y2="39459"/>
                          <a14:foregroundMark x1="73295" y1="49189" x2="73295" y2="49189"/>
                          <a14:foregroundMark x1="59659" y1="49189" x2="59659" y2="49189"/>
                          <a14:foregroundMark x1="59091" y1="60000" x2="59091" y2="60000"/>
                          <a14:foregroundMark x1="74432" y1="61081" x2="74432" y2="61081"/>
                          <a14:foregroundMark x1="73864" y1="74054" x2="73864" y2="74054"/>
                          <a14:foregroundMark x1="75000" y1="68649" x2="75000" y2="68649"/>
                          <a14:foregroundMark x1="69318" y1="68108" x2="69318" y2="68108"/>
                          <a14:foregroundMark x1="51136" y1="67027" x2="51136" y2="67027"/>
                          <a14:foregroundMark x1="39205" y1="66486" x2="39205" y2="66486"/>
                          <a14:foregroundMark x1="39205" y1="66486" x2="23864" y2="66486"/>
                          <a14:foregroundMark x1="18182" y1="61622" x2="34091" y2="27027"/>
                          <a14:foregroundMark x1="34091" y1="27027" x2="70455" y2="31351"/>
                          <a14:foregroundMark x1="45455" y1="36757" x2="45455" y2="36757"/>
                          <a14:foregroundMark x1="45455" y1="48108" x2="45455" y2="48108"/>
                          <a14:foregroundMark x1="46023" y1="45405" x2="46023" y2="45405"/>
                          <a14:foregroundMark x1="46023" y1="44324" x2="46023" y2="44324"/>
                          <a14:foregroundMark x1="48864" y1="56216" x2="25568" y2="55135"/>
                          <a14:foregroundMark x1="27273" y1="29189" x2="80682" y2="51351"/>
                          <a14:foregroundMark x1="78409" y1="29189" x2="31250" y2="74054"/>
                          <a14:foregroundMark x1="43750" y1="74054" x2="43750" y2="7405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12406" y="1211722"/>
              <a:ext cx="1087690" cy="1110142"/>
            </a:xfrm>
            <a:prstGeom prst="rect">
              <a:avLst/>
            </a:prstGeom>
          </p:spPr>
        </p:pic>
        <p:pic>
          <p:nvPicPr>
            <p:cNvPr id="66" name="图片 9" descr="形状&#10;&#10;低可信度描述已自动生成">
              <a:extLst>
                <a:ext uri="{FF2B5EF4-FFF2-40B4-BE49-F238E27FC236}">
                  <a16:creationId xmlns:a16="http://schemas.microsoft.com/office/drawing/2014/main" id="{4196E063-221C-97C4-6EF2-B29F579D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742" y="1431437"/>
              <a:ext cx="843719" cy="819242"/>
            </a:xfrm>
            <a:prstGeom prst="rect">
              <a:avLst/>
            </a:prstGeom>
          </p:spPr>
        </p:pic>
        <p:sp>
          <p:nvSpPr>
            <p:cNvPr id="67" name="箭头: 右 10">
              <a:extLst>
                <a:ext uri="{FF2B5EF4-FFF2-40B4-BE49-F238E27FC236}">
                  <a16:creationId xmlns:a16="http://schemas.microsoft.com/office/drawing/2014/main" id="{2C9D0ED4-43AB-1360-20C5-83D7BBFE98E3}"/>
                </a:ext>
              </a:extLst>
            </p:cNvPr>
            <p:cNvSpPr/>
            <p:nvPr/>
          </p:nvSpPr>
          <p:spPr>
            <a:xfrm>
              <a:off x="2792156" y="1705119"/>
              <a:ext cx="317586" cy="154186"/>
            </a:xfrm>
            <a:prstGeom prst="rightArrow">
              <a:avLst/>
            </a:prstGeom>
            <a:solidFill>
              <a:srgbClr val="FFFFCC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68" name="文本框 11">
              <a:extLst>
                <a:ext uri="{FF2B5EF4-FFF2-40B4-BE49-F238E27FC236}">
                  <a16:creationId xmlns:a16="http://schemas.microsoft.com/office/drawing/2014/main" id="{80495967-D77E-D4A2-051A-CD50133D393D}"/>
                </a:ext>
              </a:extLst>
            </p:cNvPr>
            <p:cNvSpPr txBox="1"/>
            <p:nvPr/>
          </p:nvSpPr>
          <p:spPr>
            <a:xfrm>
              <a:off x="2018062" y="2068864"/>
              <a:ext cx="64571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CN" altLang="en-US" sz="1400">
                  <a:latin typeface="Times New Roman"/>
                  <a:ea typeface="Microsoft JhengHei"/>
                  <a:cs typeface="Times New Roman"/>
                </a:rPr>
                <a:t>拍照</a:t>
              </a:r>
              <a:endParaRPr lang="zh-TW" altLang="en-US" sz="1400"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69" name="文本框 12">
              <a:extLst>
                <a:ext uri="{FF2B5EF4-FFF2-40B4-BE49-F238E27FC236}">
                  <a16:creationId xmlns:a16="http://schemas.microsoft.com/office/drawing/2014/main" id="{CD50E2D2-FB04-0DC9-E92D-CD13EA8B201E}"/>
                </a:ext>
              </a:extLst>
            </p:cNvPr>
            <p:cNvSpPr txBox="1"/>
            <p:nvPr/>
          </p:nvSpPr>
          <p:spPr>
            <a:xfrm>
              <a:off x="3274596" y="2068863"/>
              <a:ext cx="617490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CN" altLang="en-US" sz="1400">
                  <a:latin typeface="Times New Roman"/>
                  <a:ea typeface="Microsoft JhengHei"/>
                  <a:cs typeface="Times New Roman"/>
                </a:rPr>
                <a:t>上傳</a:t>
              </a:r>
              <a:endParaRPr lang="zh-TW" altLang="en-US" sz="1400">
                <a:latin typeface="Times New Roman"/>
                <a:ea typeface="Microsoft JhengHei"/>
                <a:cs typeface="Times New Roman"/>
              </a:endParaRPr>
            </a:p>
          </p:txBody>
        </p: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2F823461-4630-5AB9-ABC1-D437F4EF3816}"/>
                </a:ext>
              </a:extLst>
            </p:cNvPr>
            <p:cNvGrpSpPr/>
            <p:nvPr/>
          </p:nvGrpSpPr>
          <p:grpSpPr>
            <a:xfrm>
              <a:off x="1839070" y="2402871"/>
              <a:ext cx="2187975" cy="1268632"/>
              <a:chOff x="2665164" y="3022213"/>
              <a:chExt cx="1517405" cy="1062293"/>
            </a:xfrm>
          </p:grpSpPr>
          <p:sp>
            <p:nvSpPr>
              <p:cNvPr id="73" name="文本框 14">
                <a:extLst>
                  <a:ext uri="{FF2B5EF4-FFF2-40B4-BE49-F238E27FC236}">
                    <a16:creationId xmlns:a16="http://schemas.microsoft.com/office/drawing/2014/main" id="{8577E856-9977-B68F-F468-52413DDB3600}"/>
                  </a:ext>
                </a:extLst>
              </p:cNvPr>
              <p:cNvSpPr txBox="1"/>
              <p:nvPr/>
            </p:nvSpPr>
            <p:spPr>
              <a:xfrm>
                <a:off x="2785450" y="3022213"/>
                <a:ext cx="1319861" cy="2577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zh-CN" altLang="en-US" sz="1400" b="1" u="sng">
                    <a:solidFill>
                      <a:schemeClr val="bg1"/>
                    </a:solidFill>
                    <a:latin typeface="Times New Roman"/>
                    <a:ea typeface="Microsoft JhengHei"/>
                    <a:cs typeface="Times New Roman"/>
                  </a:rPr>
                  <a:t>用戶註冊</a:t>
                </a:r>
                <a:r>
                  <a:rPr lang="en-US" altLang="zh-CN" sz="1400" b="1" u="sng">
                    <a:solidFill>
                      <a:schemeClr val="bg1"/>
                    </a:solidFill>
                    <a:latin typeface="Times New Roman"/>
                    <a:ea typeface="Microsoft JhengHei"/>
                    <a:cs typeface="Times New Roman"/>
                  </a:rPr>
                  <a:t>/</a:t>
                </a:r>
                <a:r>
                  <a:rPr lang="zh-CN" altLang="en-US" sz="1400" b="1" u="sng">
                    <a:solidFill>
                      <a:schemeClr val="bg1"/>
                    </a:solidFill>
                    <a:latin typeface="Times New Roman"/>
                    <a:ea typeface="Microsoft JhengHei"/>
                    <a:cs typeface="Times New Roman"/>
                  </a:rPr>
                  <a:t>添加人臉</a:t>
                </a:r>
                <a:endParaRPr lang="en-US" altLang="zh-CN" sz="1400" b="1" u="sng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endParaRPr>
              </a:p>
            </p:txBody>
          </p:sp>
          <p:sp>
            <p:nvSpPr>
              <p:cNvPr id="74" name="文本框 15">
                <a:extLst>
                  <a:ext uri="{FF2B5EF4-FFF2-40B4-BE49-F238E27FC236}">
                    <a16:creationId xmlns:a16="http://schemas.microsoft.com/office/drawing/2014/main" id="{3F895431-C4E6-51D1-2FCC-9EF0D966CD2A}"/>
                  </a:ext>
                </a:extLst>
              </p:cNvPr>
              <p:cNvSpPr txBox="1"/>
              <p:nvPr/>
            </p:nvSpPr>
            <p:spPr>
              <a:xfrm>
                <a:off x="2665164" y="3227917"/>
                <a:ext cx="1517405" cy="8565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solidFill>
                      <a:schemeClr val="bg1"/>
                    </a:solidFill>
                    <a:latin typeface="Times New Roman"/>
                    <a:ea typeface="Microsoft JhengHei"/>
                    <a:cs typeface="Times New Roman"/>
                  </a:rPr>
                  <a:t>通過</a:t>
                </a:r>
                <a:r>
                  <a:rPr lang="en-US" altLang="zh-CN" sz="1400" err="1">
                    <a:solidFill>
                      <a:schemeClr val="bg1"/>
                    </a:solidFill>
                    <a:latin typeface="Times New Roman"/>
                    <a:ea typeface="Microsoft JhengHei"/>
                    <a:cs typeface="Times New Roman"/>
                  </a:rPr>
                  <a:t>系統</a:t>
                </a:r>
                <a:r>
                  <a:rPr lang="zh-CN" altLang="en-US" sz="1400">
                    <a:solidFill>
                      <a:schemeClr val="bg1"/>
                    </a:solidFill>
                    <a:latin typeface="Times New Roman"/>
                    <a:ea typeface="Microsoft JhengHei"/>
                    <a:cs typeface="Times New Roman"/>
                  </a:rPr>
                  <a:t>現場錄入方式，用電腦自帶鏡頭拍照，</a:t>
                </a:r>
                <a:endParaRPr lang="zh-TW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solidFill>
                      <a:schemeClr val="bg1"/>
                    </a:solidFill>
                    <a:latin typeface="Times New Roman"/>
                    <a:ea typeface="Microsoft JhengHei"/>
                    <a:cs typeface="Times New Roman"/>
                  </a:rPr>
                  <a:t>上傳照片註冊</a:t>
                </a:r>
                <a:endParaRPr lang="zh-TW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endParaRPr>
              </a:p>
            </p:txBody>
          </p:sp>
        </p:grpSp>
        <p:sp>
          <p:nvSpPr>
            <p:cNvPr id="71" name="箭头: 右 16">
              <a:extLst>
                <a:ext uri="{FF2B5EF4-FFF2-40B4-BE49-F238E27FC236}">
                  <a16:creationId xmlns:a16="http://schemas.microsoft.com/office/drawing/2014/main" id="{BA6858C3-AE51-DBB1-681E-C2F93DDD2877}"/>
                </a:ext>
              </a:extLst>
            </p:cNvPr>
            <p:cNvSpPr/>
            <p:nvPr/>
          </p:nvSpPr>
          <p:spPr>
            <a:xfrm>
              <a:off x="4298904" y="1747034"/>
              <a:ext cx="1205865" cy="226939"/>
            </a:xfrm>
            <a:prstGeom prst="rightArrow">
              <a:avLst/>
            </a:prstGeom>
            <a:solidFill>
              <a:srgbClr val="FFFFCC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Times New Roman"/>
                <a:ea typeface="Microsoft JhengHei"/>
                <a:cs typeface="Times New Roman"/>
              </a:endParaRPr>
            </a:p>
          </p:txBody>
        </p:sp>
        <p:sp>
          <p:nvSpPr>
            <p:cNvPr id="72" name="文本框 20">
              <a:extLst>
                <a:ext uri="{FF2B5EF4-FFF2-40B4-BE49-F238E27FC236}">
                  <a16:creationId xmlns:a16="http://schemas.microsoft.com/office/drawing/2014/main" id="{FC9040B2-5EDB-9142-2D69-A85822FA51B0}"/>
                </a:ext>
              </a:extLst>
            </p:cNvPr>
            <p:cNvSpPr txBox="1"/>
            <p:nvPr/>
          </p:nvSpPr>
          <p:spPr>
            <a:xfrm>
              <a:off x="4216744" y="2073891"/>
              <a:ext cx="131587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雲端資料庫</a:t>
              </a:r>
              <a:endParaRPr lang="zh-TW" altLang="en-US"/>
            </a:p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Times New Roman"/>
                  <a:ea typeface="Microsoft JhengHei"/>
                  <a:cs typeface="Times New Roman"/>
                </a:rPr>
                <a:t>（MongoDB）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6C2CFF-93AA-B08B-D9C2-930DA544F916}"/>
              </a:ext>
            </a:extLst>
          </p:cNvPr>
          <p:cNvSpPr txBox="1"/>
          <p:nvPr/>
        </p:nvSpPr>
        <p:spPr>
          <a:xfrm>
            <a:off x="2198076" y="4191000"/>
            <a:ext cx="613508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400">
                <a:solidFill>
                  <a:schemeClr val="bg1"/>
                </a:solidFill>
                <a:latin typeface="Microsoft JhengHei"/>
                <a:ea typeface="Microsoft JhengHei"/>
              </a:rPr>
              <a:t>人臉辨識</a:t>
            </a:r>
          </a:p>
        </p:txBody>
      </p:sp>
    </p:spTree>
    <p:extLst>
      <p:ext uri="{BB962C8B-B14F-4D97-AF65-F5344CB8AC3E}">
        <p14:creationId xmlns:p14="http://schemas.microsoft.com/office/powerpoint/2010/main" val="291508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橢圓 15">
            <a:extLst>
              <a:ext uri="{FF2B5EF4-FFF2-40B4-BE49-F238E27FC236}">
                <a16:creationId xmlns:a16="http://schemas.microsoft.com/office/drawing/2014/main" id="{9AE1FEC5-FC7C-C23D-86B3-5D0DB20BA18F}"/>
              </a:ext>
            </a:extLst>
          </p:cNvPr>
          <p:cNvSpPr/>
          <p:nvPr/>
        </p:nvSpPr>
        <p:spPr>
          <a:xfrm>
            <a:off x="-586155" y="-390770"/>
            <a:ext cx="3477845" cy="3272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174068FF-F838-43D3-BD2B-6EAD4FC02561}"/>
              </a:ext>
            </a:extLst>
          </p:cNvPr>
          <p:cNvSpPr/>
          <p:nvPr/>
        </p:nvSpPr>
        <p:spPr>
          <a:xfrm rot="10800000">
            <a:off x="8362461" y="1"/>
            <a:ext cx="3829538" cy="3458306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6B78FB5A-19EB-6F42-2B04-CE4DA07EA7BE}"/>
              </a:ext>
            </a:extLst>
          </p:cNvPr>
          <p:cNvSpPr/>
          <p:nvPr/>
        </p:nvSpPr>
        <p:spPr>
          <a:xfrm>
            <a:off x="0" y="3653693"/>
            <a:ext cx="3829538" cy="3458306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A7BDA4-E29D-5246-1B60-9D45AD28B914}"/>
              </a:ext>
            </a:extLst>
          </p:cNvPr>
          <p:cNvSpPr/>
          <p:nvPr/>
        </p:nvSpPr>
        <p:spPr>
          <a:xfrm>
            <a:off x="771769" y="302847"/>
            <a:ext cx="10658231" cy="62327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42B8EBF5-E018-D22F-9297-5DEDB57AC8B1}"/>
              </a:ext>
            </a:extLst>
          </p:cNvPr>
          <p:cNvSpPr/>
          <p:nvPr/>
        </p:nvSpPr>
        <p:spPr>
          <a:xfrm>
            <a:off x="8860692" y="4103077"/>
            <a:ext cx="3477845" cy="327269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1D1F95-F384-7D6E-C2CB-47E4D43BED87}"/>
              </a:ext>
            </a:extLst>
          </p:cNvPr>
          <p:cNvSpPr/>
          <p:nvPr/>
        </p:nvSpPr>
        <p:spPr>
          <a:xfrm>
            <a:off x="1287237" y="826868"/>
            <a:ext cx="9627438" cy="52042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02A62-189F-1D13-DC2D-438607454678}"/>
              </a:ext>
            </a:extLst>
          </p:cNvPr>
          <p:cNvSpPr txBox="1"/>
          <p:nvPr/>
        </p:nvSpPr>
        <p:spPr>
          <a:xfrm>
            <a:off x="6600093" y="2497015"/>
            <a:ext cx="3915506" cy="12522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>
                <a:latin typeface="Times New Roman"/>
                <a:cs typeface="Arial"/>
              </a:rPr>
              <a:t>FROCO=</a:t>
            </a:r>
            <a:r>
              <a:rPr lang="en-US" altLang="zh-TW" b="1" err="1">
                <a:latin typeface="Times New Roman"/>
                <a:cs typeface="Arial"/>
              </a:rPr>
              <a:t>Face+Roll</a:t>
            </a:r>
            <a:r>
              <a:rPr lang="en-US" altLang="zh-TW" b="1">
                <a:latin typeface="Times New Roman"/>
                <a:cs typeface="Arial"/>
              </a:rPr>
              <a:t> Call​</a:t>
            </a:r>
            <a:endParaRPr lang="zh-TW" altLang="en-US" b="1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r>
              <a:rPr lang="en-US" altLang="zh-TW" b="1">
                <a:latin typeface="Times New Roman"/>
                <a:cs typeface="Arial"/>
              </a:rPr>
              <a:t>Logo</a:t>
            </a:r>
            <a:r>
              <a:rPr lang="zh-CN" altLang="en-US" b="1">
                <a:latin typeface="Times New Roman"/>
                <a:ea typeface="微軟正黑體"/>
                <a:cs typeface="Arial"/>
              </a:rPr>
              <a:t>設計理念：</a:t>
            </a:r>
            <a:r>
              <a:rPr lang="en-US" altLang="zh-TW" b="1">
                <a:latin typeface="Times New Roman"/>
                <a:cs typeface="Arial"/>
              </a:rPr>
              <a:t>​</a:t>
            </a:r>
          </a:p>
          <a:p>
            <a:pPr>
              <a:lnSpc>
                <a:spcPct val="200000"/>
              </a:lnSpc>
            </a:pPr>
            <a:r>
              <a:rPr lang="en-US" altLang="zh-TW" b="1">
                <a:latin typeface="Times New Roman"/>
                <a:cs typeface="Arial"/>
              </a:rPr>
              <a:t>“CF”</a:t>
            </a:r>
            <a:r>
              <a:rPr lang="zh-CN" altLang="en-US" b="1">
                <a:latin typeface="Times New Roman"/>
                <a:ea typeface="微軟正黑體"/>
                <a:cs typeface="Arial"/>
              </a:rPr>
              <a:t>的組成看起來像一張人臉</a:t>
            </a:r>
          </a:p>
        </p:txBody>
      </p:sp>
      <p:pic>
        <p:nvPicPr>
          <p:cNvPr id="4" name="內容版面配置區 4" descr="一張含有 字型, 標誌, 圖形, 符號 的圖片&#10;&#10;自動產生的描述">
            <a:extLst>
              <a:ext uri="{FF2B5EF4-FFF2-40B4-BE49-F238E27FC236}">
                <a16:creationId xmlns:a16="http://schemas.microsoft.com/office/drawing/2014/main" id="{5FE3F4DE-504C-8922-C52A-FE50D22E7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06" y="865662"/>
            <a:ext cx="5058020" cy="5058020"/>
          </a:xfrm>
          <a:prstGeom prst="rect">
            <a:avLst/>
          </a:prstGeom>
        </p:spPr>
      </p:pic>
      <p:pic>
        <p:nvPicPr>
          <p:cNvPr id="9" name="圖形 8" descr="燈泡 以實心填滿">
            <a:extLst>
              <a:ext uri="{FF2B5EF4-FFF2-40B4-BE49-F238E27FC236}">
                <a16:creationId xmlns:a16="http://schemas.microsoft.com/office/drawing/2014/main" id="{F675255C-9907-0A6C-09F8-5488BED5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7954" y="3196491"/>
            <a:ext cx="455247" cy="455247"/>
          </a:xfrm>
          <a:prstGeom prst="rect">
            <a:avLst/>
          </a:prstGeom>
        </p:spPr>
      </p:pic>
      <p:pic>
        <p:nvPicPr>
          <p:cNvPr id="12" name="圖形 11" descr="燈泡 以實心填滿">
            <a:extLst>
              <a:ext uri="{FF2B5EF4-FFF2-40B4-BE49-F238E27FC236}">
                <a16:creationId xmlns:a16="http://schemas.microsoft.com/office/drawing/2014/main" id="{4B802520-3FAE-DAA0-076E-E9D63CBAD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7953" y="2678721"/>
            <a:ext cx="455247" cy="4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0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4751A5-0EE6-D938-598D-C11979AD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162" y="2616164"/>
            <a:ext cx="5987473" cy="1625672"/>
          </a:xfrm>
        </p:spPr>
        <p:txBody>
          <a:bodyPr>
            <a:normAutofit/>
          </a:bodyPr>
          <a:lstStyle/>
          <a:p>
            <a:pPr algn="ctr"/>
            <a:r>
              <a:rPr lang="zh-CN" altLang="en-US" sz="8000" b="1">
                <a:latin typeface="Microsoft JhengHei"/>
                <a:ea typeface="Microsoft JhengHei"/>
              </a:rPr>
              <a:t>前   端</a:t>
            </a:r>
            <a:endParaRPr lang="zh-TW" altLang="en-US" sz="8000" b="1">
              <a:latin typeface="Microsoft JhengHei"/>
              <a:ea typeface="Microsoft JhengHe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B64BAE-A901-4210-6D98-EF580B1F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243788"/>
            <a:ext cx="5987473" cy="77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5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內容版面配置區 24" descr="一張含有 文字, 螢幕擷取畫面, 多媒體軟體, 軟體 的圖片&#10;&#10;自動產生的描述">
            <a:extLst>
              <a:ext uri="{FF2B5EF4-FFF2-40B4-BE49-F238E27FC236}">
                <a16:creationId xmlns:a16="http://schemas.microsoft.com/office/drawing/2014/main" id="{A30E176C-4F6B-937A-2B34-792F82B31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2512" r="3010" b="2443"/>
          <a:stretch/>
        </p:blipFill>
        <p:spPr>
          <a:xfrm>
            <a:off x="0" y="-95958"/>
            <a:ext cx="12237309" cy="6915858"/>
          </a:xfrm>
        </p:spPr>
      </p:pic>
    </p:spTree>
    <p:extLst>
      <p:ext uri="{BB962C8B-B14F-4D97-AF65-F5344CB8AC3E}">
        <p14:creationId xmlns:p14="http://schemas.microsoft.com/office/powerpoint/2010/main" val="368321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25EC0213-B86F-A882-EBE9-7B5878239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30"/>
            <a:ext cx="12191999" cy="66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11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等线 Light"/>
        <a:cs typeface=""/>
      </a:majorFont>
      <a:minorFont>
        <a:latin typeface="微軟正黑體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dc3218-70a5-4604-9701-76d1b3cfc99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6AFD42B5D24B804295DC315A822C0F28" ma:contentTypeVersion="4" ma:contentTypeDescription="建立新的文件。" ma:contentTypeScope="" ma:versionID="9366a52e1448a800abb3e7b7a34f61c0">
  <xsd:schema xmlns:xsd="http://www.w3.org/2001/XMLSchema" xmlns:xs="http://www.w3.org/2001/XMLSchema" xmlns:p="http://schemas.microsoft.com/office/2006/metadata/properties" xmlns:ns3="a0dc3218-70a5-4604-9701-76d1b3cfc995" targetNamespace="http://schemas.microsoft.com/office/2006/metadata/properties" ma:root="true" ma:fieldsID="b4fbc1cc9cacf4670e49364aa4357db3" ns3:_="">
    <xsd:import namespace="a0dc3218-70a5-4604-9701-76d1b3cfc9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dc3218-70a5-4604-9701-76d1b3cfc9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A742EC-AB07-4BD6-820F-A44261423E5F}">
  <ds:schemaRefs>
    <ds:schemaRef ds:uri="a0dc3218-70a5-4604-9701-76d1b3cfc99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ACF4CC5-2DFC-4445-8B89-F68760933AD7}">
  <ds:schemaRefs>
    <ds:schemaRef ds:uri="a0dc3218-70a5-4604-9701-76d1b3cfc9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CEAD0E0-C4EC-4103-9096-4136CBFCBE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1498</Words>
  <Application>Microsoft Office PowerPoint</Application>
  <PresentationFormat>寬螢幕</PresentationFormat>
  <Paragraphs>249</Paragraphs>
  <Slides>45</Slides>
  <Notes>2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46" baseType="lpstr">
      <vt:lpstr>Office 佈景主題</vt:lpstr>
      <vt:lpstr>智慧校園  --人臉識別考勤系統</vt:lpstr>
      <vt:lpstr>OUTLINE</vt:lpstr>
      <vt:lpstr>研究 動機及目的</vt:lpstr>
      <vt:lpstr>工具</vt:lpstr>
      <vt:lpstr>PowerPoint 簡報</vt:lpstr>
      <vt:lpstr>PowerPoint 簡報</vt:lpstr>
      <vt:lpstr>前   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後  端</vt:lpstr>
      <vt:lpstr> 資料流向圖</vt:lpstr>
      <vt:lpstr>ERD</vt:lpstr>
      <vt:lpstr>照⽚存⼊雲端</vt:lpstr>
      <vt:lpstr>資料庫類型</vt:lpstr>
      <vt:lpstr>資料庫資料示意</vt:lpstr>
      <vt:lpstr>MongoDB</vt:lpstr>
      <vt:lpstr>CSV匯入及匯出</vt:lpstr>
      <vt:lpstr>PowerPoint 簡報</vt:lpstr>
      <vt:lpstr>PowerPoint 簡報</vt:lpstr>
      <vt:lpstr>訓練模型 CNN</vt:lpstr>
      <vt:lpstr>訓練模型--CNN</vt:lpstr>
      <vt:lpstr>PowerPoint 簡報</vt:lpstr>
      <vt:lpstr>訓練模型 LBP</vt:lpstr>
      <vt:lpstr>訓練模型--LBP</vt:lpstr>
      <vt:lpstr>PowerPoint 簡報</vt:lpstr>
      <vt:lpstr>PowerPoint 簡報</vt:lpstr>
      <vt:lpstr>照片上傳與訓練效能測試</vt:lpstr>
      <vt:lpstr>PowerPoint 簡報</vt:lpstr>
      <vt:lpstr>PowerPoint 簡報</vt:lpstr>
      <vt:lpstr>PowerPoint 簡報</vt:lpstr>
      <vt:lpstr>LBP模型訓練--測試</vt:lpstr>
      <vt:lpstr>PowerPoint 簡報</vt:lpstr>
      <vt:lpstr>使用情境－準備</vt:lpstr>
      <vt:lpstr>使用情境－使用</vt:lpstr>
      <vt:lpstr>使用情境－使用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智慧校園  --人臉識別考勤系統</dc:title>
  <dc:creator>何雯儀</dc:creator>
  <cp:lastModifiedBy>IRENE XT</cp:lastModifiedBy>
  <cp:revision>2</cp:revision>
  <dcterms:created xsi:type="dcterms:W3CDTF">2023-06-03T02:44:48Z</dcterms:created>
  <dcterms:modified xsi:type="dcterms:W3CDTF">2025-03-07T09:11:56Z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0x0101006AFD42B5D24B804295DC315A822C0F28</vt:lpwstr>
  </property>
</Properties>
</file>